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4"/>
  </p:notesMasterIdLst>
  <p:sldIdLst>
    <p:sldId id="256" r:id="rId2"/>
    <p:sldId id="266" r:id="rId3"/>
    <p:sldId id="268" r:id="rId4"/>
    <p:sldId id="259" r:id="rId5"/>
    <p:sldId id="257" r:id="rId6"/>
    <p:sldId id="258" r:id="rId7"/>
    <p:sldId id="267" r:id="rId8"/>
    <p:sldId id="264" r:id="rId9"/>
    <p:sldId id="265" r:id="rId10"/>
    <p:sldId id="260" r:id="rId11"/>
    <p:sldId id="261" r:id="rId12"/>
    <p:sldId id="262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8" y="-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F832E6-9C8F-418D-9FDB-572DA0721DB1}" type="datetimeFigureOut">
              <a:rPr lang="ru-RU" smtClean="0"/>
              <a:t>25.08.2016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84EA57-7091-402D-B39A-036A9F8C41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515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Учётную запись в ЕСИА можно использовать как для получения государственных услуг, так и для входа в АИС «Сетевой Город. Образование».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4EA57-7091-402D-B39A-036A9F8C41B8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18360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9" name="Group 17"/>
          <p:cNvGrpSpPr>
            <a:grpSpLocks/>
          </p:cNvGrpSpPr>
          <p:nvPr/>
        </p:nvGrpSpPr>
        <p:grpSpPr bwMode="auto">
          <a:xfrm>
            <a:off x="-9525" y="2708275"/>
            <a:ext cx="9183688" cy="1501775"/>
            <a:chOff x="-23" y="1319"/>
            <a:chExt cx="5799" cy="946"/>
          </a:xfrm>
        </p:grpSpPr>
        <p:sp>
          <p:nvSpPr>
            <p:cNvPr id="3090" name="Freeform 18"/>
            <p:cNvSpPr>
              <a:spLocks/>
            </p:cNvSpPr>
            <p:nvPr/>
          </p:nvSpPr>
          <p:spPr bwMode="gray">
            <a:xfrm>
              <a:off x="-20" y="1319"/>
              <a:ext cx="5779" cy="946"/>
            </a:xfrm>
            <a:custGeom>
              <a:avLst/>
              <a:gdLst>
                <a:gd name="T0" fmla="*/ 6 w 5779"/>
                <a:gd name="T1" fmla="*/ 454 h 946"/>
                <a:gd name="T2" fmla="*/ 355 w 5779"/>
                <a:gd name="T3" fmla="*/ 454 h 946"/>
                <a:gd name="T4" fmla="*/ 757 w 5779"/>
                <a:gd name="T5" fmla="*/ 1 h 946"/>
                <a:gd name="T6" fmla="*/ 2511 w 5779"/>
                <a:gd name="T7" fmla="*/ 0 h 946"/>
                <a:gd name="T8" fmla="*/ 2646 w 5779"/>
                <a:gd name="T9" fmla="*/ 144 h 946"/>
                <a:gd name="T10" fmla="*/ 5779 w 5779"/>
                <a:gd name="T11" fmla="*/ 137 h 946"/>
                <a:gd name="T12" fmla="*/ 5779 w 5779"/>
                <a:gd name="T13" fmla="*/ 772 h 946"/>
                <a:gd name="T14" fmla="*/ 2899 w 5779"/>
                <a:gd name="T15" fmla="*/ 765 h 946"/>
                <a:gd name="T16" fmla="*/ 2757 w 5779"/>
                <a:gd name="T17" fmla="*/ 946 h 946"/>
                <a:gd name="T18" fmla="*/ 1883 w 5779"/>
                <a:gd name="T19" fmla="*/ 946 h 946"/>
                <a:gd name="T20" fmla="*/ 1663 w 5779"/>
                <a:gd name="T21" fmla="*/ 687 h 946"/>
                <a:gd name="T22" fmla="*/ 0 w 5779"/>
                <a:gd name="T23" fmla="*/ 687 h 946"/>
                <a:gd name="T24" fmla="*/ 35 w 5779"/>
                <a:gd name="T25" fmla="*/ 480 h 9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79" h="946">
                  <a:moveTo>
                    <a:pt x="6" y="454"/>
                  </a:moveTo>
                  <a:lnTo>
                    <a:pt x="355" y="454"/>
                  </a:lnTo>
                  <a:lnTo>
                    <a:pt x="757" y="1"/>
                  </a:lnTo>
                  <a:lnTo>
                    <a:pt x="2511" y="0"/>
                  </a:lnTo>
                  <a:lnTo>
                    <a:pt x="2646" y="144"/>
                  </a:lnTo>
                  <a:lnTo>
                    <a:pt x="5779" y="137"/>
                  </a:lnTo>
                  <a:lnTo>
                    <a:pt x="5779" y="772"/>
                  </a:lnTo>
                  <a:lnTo>
                    <a:pt x="2899" y="765"/>
                  </a:lnTo>
                  <a:lnTo>
                    <a:pt x="2757" y="946"/>
                  </a:lnTo>
                  <a:lnTo>
                    <a:pt x="1883" y="946"/>
                  </a:lnTo>
                  <a:lnTo>
                    <a:pt x="1663" y="687"/>
                  </a:lnTo>
                  <a:lnTo>
                    <a:pt x="0" y="687"/>
                  </a:lnTo>
                  <a:lnTo>
                    <a:pt x="35" y="480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dist="77251" dir="4832261" algn="ctr" rotWithShape="0">
                <a:srgbClr val="000066">
                  <a:alpha val="19000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91" name="Freeform 19" descr="01_img(Global Digtal Desigm(imageState)"/>
            <p:cNvSpPr>
              <a:spLocks/>
            </p:cNvSpPr>
            <p:nvPr/>
          </p:nvSpPr>
          <p:spPr bwMode="gray">
            <a:xfrm>
              <a:off x="-23" y="1344"/>
              <a:ext cx="5799" cy="895"/>
            </a:xfrm>
            <a:custGeom>
              <a:avLst/>
              <a:gdLst>
                <a:gd name="T0" fmla="*/ 0 w 5799"/>
                <a:gd name="T1" fmla="*/ 455 h 895"/>
                <a:gd name="T2" fmla="*/ 369 w 5799"/>
                <a:gd name="T3" fmla="*/ 454 h 895"/>
                <a:gd name="T4" fmla="*/ 776 w 5799"/>
                <a:gd name="T5" fmla="*/ 0 h 895"/>
                <a:gd name="T6" fmla="*/ 2496 w 5799"/>
                <a:gd name="T7" fmla="*/ 0 h 895"/>
                <a:gd name="T8" fmla="*/ 2632 w 5799"/>
                <a:gd name="T9" fmla="*/ 136 h 895"/>
                <a:gd name="T10" fmla="*/ 5799 w 5799"/>
                <a:gd name="T11" fmla="*/ 136 h 895"/>
                <a:gd name="T12" fmla="*/ 5788 w 5799"/>
                <a:gd name="T13" fmla="*/ 727 h 895"/>
                <a:gd name="T14" fmla="*/ 2883 w 5799"/>
                <a:gd name="T15" fmla="*/ 708 h 895"/>
                <a:gd name="T16" fmla="*/ 2747 w 5799"/>
                <a:gd name="T17" fmla="*/ 895 h 895"/>
                <a:gd name="T18" fmla="*/ 1899 w 5799"/>
                <a:gd name="T19" fmla="*/ 895 h 895"/>
                <a:gd name="T20" fmla="*/ 1681 w 5799"/>
                <a:gd name="T21" fmla="*/ 635 h 895"/>
                <a:gd name="T22" fmla="*/ 7 w 5799"/>
                <a:gd name="T23" fmla="*/ 635 h 895"/>
                <a:gd name="T24" fmla="*/ 7 w 5799"/>
                <a:gd name="T25" fmla="*/ 454 h 8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99" h="895">
                  <a:moveTo>
                    <a:pt x="0" y="455"/>
                  </a:moveTo>
                  <a:lnTo>
                    <a:pt x="369" y="454"/>
                  </a:lnTo>
                  <a:lnTo>
                    <a:pt x="776" y="0"/>
                  </a:lnTo>
                  <a:lnTo>
                    <a:pt x="2496" y="0"/>
                  </a:lnTo>
                  <a:lnTo>
                    <a:pt x="2632" y="136"/>
                  </a:lnTo>
                  <a:lnTo>
                    <a:pt x="5799" y="136"/>
                  </a:lnTo>
                  <a:lnTo>
                    <a:pt x="5788" y="727"/>
                  </a:lnTo>
                  <a:lnTo>
                    <a:pt x="2883" y="708"/>
                  </a:lnTo>
                  <a:lnTo>
                    <a:pt x="2747" y="895"/>
                  </a:lnTo>
                  <a:lnTo>
                    <a:pt x="1899" y="895"/>
                  </a:lnTo>
                  <a:lnTo>
                    <a:pt x="1681" y="635"/>
                  </a:lnTo>
                  <a:lnTo>
                    <a:pt x="7" y="635"/>
                  </a:lnTo>
                  <a:lnTo>
                    <a:pt x="7" y="454"/>
                  </a:lnTo>
                </a:path>
              </a:pathLst>
            </a:custGeom>
            <a:blipFill dpi="0" rotWithShape="1">
              <a:blip r:embed="rId2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black">
          <a:xfrm>
            <a:off x="990600" y="4953000"/>
            <a:ext cx="7315200" cy="3810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1800">
                <a:latin typeface="Verdana" pitchFamily="34" charset="0"/>
              </a:defRPr>
            </a:lvl1pPr>
          </a:lstStyle>
          <a:p>
            <a:pPr lvl="0"/>
            <a:r>
              <a:rPr lang="ru-RU" noProof="0" smtClean="0"/>
              <a:t>Образец подзаголовка</a:t>
            </a:r>
            <a:endParaRPr lang="en-US" noProof="0" smtClean="0"/>
          </a:p>
        </p:txBody>
      </p:sp>
      <p:sp>
        <p:nvSpPr>
          <p:cNvPr id="3092" name="Rectangle 20"/>
          <p:cNvSpPr>
            <a:spLocks noGrp="1" noChangeArrowheads="1"/>
          </p:cNvSpPr>
          <p:nvPr>
            <p:ph type="ctrTitle" sz="quarter"/>
          </p:nvPr>
        </p:nvSpPr>
        <p:spPr bwMode="black">
          <a:xfrm>
            <a:off x="611188" y="1700213"/>
            <a:ext cx="8137525" cy="792162"/>
          </a:xfrm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ru-RU" altLang="ko-KR" noProof="0" smtClean="0"/>
              <a:t>Образец заголовка</a:t>
            </a:r>
            <a:endParaRPr lang="en-US" altLang="ko-KR" noProof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3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7010400" y="288925"/>
            <a:ext cx="2133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2CA3047-090D-4C92-BFE9-7E3EC2062B40}" type="datetimeFigureOut">
              <a:rPr lang="ru-RU" smtClean="0"/>
              <a:t>25.08.2016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8A0F42-381C-49E0-8758-B68EBC7941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71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79438"/>
            <a:ext cx="2057400" cy="590073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79438"/>
            <a:ext cx="6019800" cy="59007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7010400" y="288925"/>
            <a:ext cx="2133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2CA3047-090D-4C92-BFE9-7E3EC2062B40}" type="datetimeFigureOut">
              <a:rPr lang="ru-RU" smtClean="0"/>
              <a:t>25.08.2016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8A0F42-381C-49E0-8758-B68EBC7941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27219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579438"/>
            <a:ext cx="7848600" cy="56356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343025"/>
            <a:ext cx="8229600" cy="5137150"/>
          </a:xfrm>
        </p:spPr>
        <p:txBody>
          <a:bodyPr/>
          <a:lstStyle/>
          <a:p>
            <a:r>
              <a:rPr lang="ru-RU" smtClean="0"/>
              <a:t>Вставка таблицы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7010400" y="288925"/>
            <a:ext cx="2133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2CA3047-090D-4C92-BFE9-7E3EC2062B40}" type="datetimeFigureOut">
              <a:rPr lang="ru-RU" smtClean="0"/>
              <a:t>25.08.2016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791200" y="6537325"/>
            <a:ext cx="2895600" cy="320675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3671888" y="6537325"/>
            <a:ext cx="2133600" cy="320675"/>
          </a:xfrm>
        </p:spPr>
        <p:txBody>
          <a:bodyPr/>
          <a:lstStyle>
            <a:lvl1pPr>
              <a:defRPr/>
            </a:lvl1pPr>
          </a:lstStyle>
          <a:p>
            <a:fld id="{2C8A0F42-381C-49E0-8758-B68EBC7941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3890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7010400" y="288925"/>
            <a:ext cx="2133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2CA3047-090D-4C92-BFE9-7E3EC2062B40}" type="datetimeFigureOut">
              <a:rPr lang="ru-RU" smtClean="0"/>
              <a:t>25.08.2016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8A0F42-381C-49E0-8758-B68EBC7941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9250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7010400" y="288925"/>
            <a:ext cx="2133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2CA3047-090D-4C92-BFE9-7E3EC2062B40}" type="datetimeFigureOut">
              <a:rPr lang="ru-RU" smtClean="0"/>
              <a:t>25.08.2016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8A0F42-381C-49E0-8758-B68EBC7941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4184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343025"/>
            <a:ext cx="4038600" cy="5137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343025"/>
            <a:ext cx="4038600" cy="5137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7010400" y="288925"/>
            <a:ext cx="2133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2CA3047-090D-4C92-BFE9-7E3EC2062B40}" type="datetimeFigureOut">
              <a:rPr lang="ru-RU" smtClean="0"/>
              <a:t>25.08.2016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8A0F42-381C-49E0-8758-B68EBC7941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0552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7010400" y="288925"/>
            <a:ext cx="2133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2CA3047-090D-4C92-BFE9-7E3EC2062B40}" type="datetimeFigureOut">
              <a:rPr lang="ru-RU" smtClean="0"/>
              <a:t>25.08.2016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8A0F42-381C-49E0-8758-B68EBC7941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683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7010400" y="288925"/>
            <a:ext cx="2133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2CA3047-090D-4C92-BFE9-7E3EC2062B40}" type="datetimeFigureOut">
              <a:rPr lang="ru-RU" smtClean="0"/>
              <a:t>25.08.2016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8A0F42-381C-49E0-8758-B68EBC7941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7042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7010400" y="288925"/>
            <a:ext cx="2133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2CA3047-090D-4C92-BFE9-7E3EC2062B40}" type="datetimeFigureOut">
              <a:rPr lang="ru-RU" smtClean="0"/>
              <a:t>25.08.2016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8A0F42-381C-49E0-8758-B68EBC7941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247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7010400" y="288925"/>
            <a:ext cx="2133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2CA3047-090D-4C92-BFE9-7E3EC2062B40}" type="datetimeFigureOut">
              <a:rPr lang="ru-RU" smtClean="0"/>
              <a:t>25.08.2016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8A0F42-381C-49E0-8758-B68EBC7941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530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7010400" y="288925"/>
            <a:ext cx="2133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2CA3047-090D-4C92-BFE9-7E3EC2062B40}" type="datetimeFigureOut">
              <a:rPr lang="ru-RU" smtClean="0"/>
              <a:t>25.08.2016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8A0F42-381C-49E0-8758-B68EBC7941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476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0" name="Freeform 16"/>
          <p:cNvSpPr>
            <a:spLocks/>
          </p:cNvSpPr>
          <p:nvPr/>
        </p:nvSpPr>
        <p:spPr bwMode="gray">
          <a:xfrm>
            <a:off x="0" y="360363"/>
            <a:ext cx="9148763" cy="900112"/>
          </a:xfrm>
          <a:custGeom>
            <a:avLst/>
            <a:gdLst>
              <a:gd name="T0" fmla="*/ 0 w 5763"/>
              <a:gd name="T1" fmla="*/ 368 h 567"/>
              <a:gd name="T2" fmla="*/ 440 w 5763"/>
              <a:gd name="T3" fmla="*/ 368 h 567"/>
              <a:gd name="T4" fmla="*/ 777 w 5763"/>
              <a:gd name="T5" fmla="*/ 0 h 567"/>
              <a:gd name="T6" fmla="*/ 2162 w 5763"/>
              <a:gd name="T7" fmla="*/ 0 h 567"/>
              <a:gd name="T8" fmla="*/ 2265 w 5763"/>
              <a:gd name="T9" fmla="*/ 116 h 567"/>
              <a:gd name="T10" fmla="*/ 5756 w 5763"/>
              <a:gd name="T11" fmla="*/ 112 h 567"/>
              <a:gd name="T12" fmla="*/ 5763 w 5763"/>
              <a:gd name="T13" fmla="*/ 567 h 567"/>
              <a:gd name="T14" fmla="*/ 6 w 5763"/>
              <a:gd name="T15" fmla="*/ 556 h 5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763" h="567">
                <a:moveTo>
                  <a:pt x="0" y="368"/>
                </a:moveTo>
                <a:lnTo>
                  <a:pt x="440" y="368"/>
                </a:lnTo>
                <a:lnTo>
                  <a:pt x="777" y="0"/>
                </a:lnTo>
                <a:lnTo>
                  <a:pt x="2162" y="0"/>
                </a:lnTo>
                <a:lnTo>
                  <a:pt x="2265" y="116"/>
                </a:lnTo>
                <a:lnTo>
                  <a:pt x="5756" y="112"/>
                </a:lnTo>
                <a:lnTo>
                  <a:pt x="5763" y="567"/>
                </a:lnTo>
                <a:lnTo>
                  <a:pt x="6" y="556"/>
                </a:lnTo>
              </a:path>
            </a:pathLst>
          </a:cu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77251" dir="4832261" algn="ctr" rotWithShape="0">
                    <a:srgbClr val="000066">
                      <a:alpha val="19000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39" name="Freeform 15" descr="01b_img(Global Digtal Desigm(imageState)"/>
          <p:cNvSpPr>
            <a:spLocks/>
          </p:cNvSpPr>
          <p:nvPr/>
        </p:nvSpPr>
        <p:spPr bwMode="gray">
          <a:xfrm>
            <a:off x="-9525" y="0"/>
            <a:ext cx="9182100" cy="1174750"/>
          </a:xfrm>
          <a:custGeom>
            <a:avLst/>
            <a:gdLst>
              <a:gd name="T0" fmla="*/ 449 w 5784"/>
              <a:gd name="T1" fmla="*/ 370 h 528"/>
              <a:gd name="T2" fmla="*/ 768 w 5784"/>
              <a:gd name="T3" fmla="*/ 1 h 528"/>
              <a:gd name="T4" fmla="*/ 2158 w 5784"/>
              <a:gd name="T5" fmla="*/ 0 h 528"/>
              <a:gd name="T6" fmla="*/ 2258 w 5784"/>
              <a:gd name="T7" fmla="*/ 115 h 528"/>
              <a:gd name="T8" fmla="*/ 5784 w 5784"/>
              <a:gd name="T9" fmla="*/ 115 h 528"/>
              <a:gd name="T10" fmla="*/ 5779 w 5784"/>
              <a:gd name="T11" fmla="*/ 528 h 528"/>
              <a:gd name="T12" fmla="*/ 0 w 5784"/>
              <a:gd name="T13" fmla="*/ 519 h 528"/>
              <a:gd name="T14" fmla="*/ 0 w 5784"/>
              <a:gd name="T15" fmla="*/ 371 h 5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784" h="528">
                <a:moveTo>
                  <a:pt x="449" y="370"/>
                </a:moveTo>
                <a:lnTo>
                  <a:pt x="768" y="1"/>
                </a:lnTo>
                <a:lnTo>
                  <a:pt x="2158" y="0"/>
                </a:lnTo>
                <a:lnTo>
                  <a:pt x="2258" y="115"/>
                </a:lnTo>
                <a:lnTo>
                  <a:pt x="5784" y="115"/>
                </a:lnTo>
                <a:lnTo>
                  <a:pt x="5779" y="528"/>
                </a:lnTo>
                <a:lnTo>
                  <a:pt x="0" y="519"/>
                </a:lnTo>
                <a:lnTo>
                  <a:pt x="0" y="371"/>
                </a:lnTo>
              </a:path>
            </a:pathLst>
          </a:custGeom>
          <a:blipFill dpi="0" rotWithShape="1">
            <a:blip r:embed="rId15"/>
            <a:srcRect/>
            <a:stretch>
              <a:fillRect/>
            </a:stretch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77251" dir="16767739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43025"/>
            <a:ext cx="8229600" cy="5137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537325"/>
            <a:ext cx="28956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1">
                <a:latin typeface="+mj-lt"/>
              </a:defRPr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671888" y="6537325"/>
            <a:ext cx="21336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b="1">
                <a:latin typeface="+mj-lt"/>
              </a:defRPr>
            </a:lvl1pPr>
          </a:lstStyle>
          <a:p>
            <a:fld id="{2C8A0F42-381C-49E0-8758-B68EBC79415B}" type="slidenum">
              <a:rPr lang="ru-RU" smtClean="0"/>
              <a:t>‹#›</a:t>
            </a:fld>
            <a:endParaRPr lang="ru-RU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white">
          <a:xfrm>
            <a:off x="1077144" y="258707"/>
            <a:ext cx="8066856" cy="882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v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ww.tgl.net.ru/obrazovatelnaya-statistika/metodika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932040" y="4953000"/>
            <a:ext cx="3373760" cy="381000"/>
          </a:xfrm>
        </p:spPr>
        <p:txBody>
          <a:bodyPr/>
          <a:lstStyle/>
          <a:p>
            <a:r>
              <a:rPr lang="ru-RU" sz="2800" dirty="0" smtClean="0"/>
              <a:t>Аникина Е.В.</a:t>
            </a:r>
            <a:endParaRPr lang="ru-RU" sz="28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 sz="quarter"/>
          </p:nvPr>
        </p:nvSpPr>
        <p:spPr>
          <a:xfrm>
            <a:off x="683568" y="692696"/>
            <a:ext cx="7772400" cy="1971650"/>
          </a:xfrm>
        </p:spPr>
        <p:txBody>
          <a:bodyPr>
            <a:normAutofit/>
          </a:bodyPr>
          <a:lstStyle/>
          <a:p>
            <a:r>
              <a:rPr lang="ru-RU" dirty="0" smtClean="0"/>
              <a:t>Предоставление населению услуг в электронном виде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с использованием ЕСИА</a:t>
            </a:r>
            <a:endParaRPr lang="ru-RU" dirty="0"/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 bwMode="black">
          <a:xfrm>
            <a:off x="2915816" y="6237312"/>
            <a:ext cx="337376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None/>
              <a:defRPr sz="18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ru-RU" dirty="0" smtClean="0"/>
              <a:t>Тольятти, 2016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538942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Письмо </a:t>
            </a:r>
            <a:r>
              <a:rPr lang="ru-RU" dirty="0" err="1" smtClean="0"/>
              <a:t>МОиН</a:t>
            </a:r>
            <a:r>
              <a:rPr lang="ru-RU" dirty="0" smtClean="0"/>
              <a:t> СО от 24.05.2016 </a:t>
            </a:r>
            <a:br>
              <a:rPr lang="ru-RU" dirty="0" smtClean="0"/>
            </a:br>
            <a:r>
              <a:rPr lang="ru-RU" dirty="0" smtClean="0"/>
              <a:t>№ МО-16-09-01/538-ту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с </a:t>
            </a:r>
            <a:r>
              <a:rPr lang="ru-RU" dirty="0"/>
              <a:t>01.09.2016 идентификация и аутентификация всех сотрудников образовательных организаций в АСУ РСО будет возможна </a:t>
            </a:r>
            <a:r>
              <a:rPr lang="ru-RU" u="sng" dirty="0"/>
              <a:t>только с использованием простой электронной подписи</a:t>
            </a:r>
            <a:r>
              <a:rPr lang="ru-RU" dirty="0"/>
              <a:t> – подтвержденной учетной записи на Едином или Региональном порталах государственных услуг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617445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Письмо Департамента образования от 30.05.2016 № 2106/3.2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«…до </a:t>
            </a:r>
            <a:r>
              <a:rPr lang="ru-RU" dirty="0"/>
              <a:t>01.09.2016  организовать работу по регистрации 100% </a:t>
            </a:r>
            <a:r>
              <a:rPr lang="ru-RU" dirty="0" smtClean="0"/>
              <a:t>сотрудников, </a:t>
            </a:r>
            <a:r>
              <a:rPr lang="ru-RU" dirty="0"/>
              <a:t>зарегистрированных в АСУ РСО, на Едином или Региональном порталах государственных услуг, используя СНИЛС и пароль, для обеспечения с 01.09.2016 доступа к АСУ РСО сотрудников, прошедших авторизацию в ЕСИА</a:t>
            </a:r>
            <a:r>
              <a:rPr lang="ru-RU" dirty="0" smtClean="0"/>
              <a:t>.»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205898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58707"/>
            <a:ext cx="8604448" cy="882352"/>
          </a:xfrm>
        </p:spPr>
        <p:txBody>
          <a:bodyPr/>
          <a:lstStyle/>
          <a:p>
            <a:r>
              <a:rPr lang="ru-RU" dirty="0" smtClean="0"/>
              <a:t>Методические рекомендации по настройке учетных записей в АСУ РСО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размещены на сайте ЦИТ:</a:t>
            </a:r>
          </a:p>
          <a:p>
            <a:pPr marL="0" indent="0">
              <a:buNone/>
            </a:pPr>
            <a:r>
              <a:rPr lang="en-US" i="1" dirty="0" smtClean="0">
                <a:hlinkClick r:id="rId2"/>
              </a:rPr>
              <a:t>http</a:t>
            </a:r>
            <a:r>
              <a:rPr lang="en-US" i="1" dirty="0">
                <a:hlinkClick r:id="rId2"/>
              </a:rPr>
              <a:t>://</a:t>
            </a:r>
            <a:r>
              <a:rPr lang="en-US" i="1" dirty="0" smtClean="0">
                <a:hlinkClick r:id="rId2"/>
              </a:rPr>
              <a:t>www.tgl.net.ru/obrazovatelnaya-statistika/metodika/</a:t>
            </a:r>
            <a:r>
              <a:rPr lang="en-US" i="1" dirty="0" smtClean="0"/>
              <a:t>    </a:t>
            </a:r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endParaRPr lang="ru-RU" i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443" t="8974" r="21071" b="51423"/>
          <a:stretch/>
        </p:blipFill>
        <p:spPr bwMode="auto">
          <a:xfrm>
            <a:off x="107504" y="3140968"/>
            <a:ext cx="8878031" cy="37290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Скругленный прямоугольник 3"/>
          <p:cNvSpPr/>
          <p:nvPr/>
        </p:nvSpPr>
        <p:spPr>
          <a:xfrm>
            <a:off x="107504" y="5005478"/>
            <a:ext cx="4176464" cy="65577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443" t="27157" r="57053" b="62133"/>
          <a:stretch/>
        </p:blipFill>
        <p:spPr bwMode="auto">
          <a:xfrm>
            <a:off x="2699792" y="5061167"/>
            <a:ext cx="6285743" cy="1664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Скругленный прямоугольник 6"/>
          <p:cNvSpPr/>
          <p:nvPr/>
        </p:nvSpPr>
        <p:spPr>
          <a:xfrm>
            <a:off x="2771800" y="5805264"/>
            <a:ext cx="6213735" cy="65577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0475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260648"/>
            <a:ext cx="8390739" cy="995610"/>
          </a:xfrm>
        </p:spPr>
        <p:txBody>
          <a:bodyPr>
            <a:noAutofit/>
          </a:bodyPr>
          <a:lstStyle/>
          <a:p>
            <a:pPr algn="l"/>
            <a:r>
              <a:rPr lang="ru-RU" sz="2400" dirty="0" smtClean="0"/>
              <a:t>СВОДНЫЙ ПЕРЕЧЕНЬ ПЕРВООЧЕРЕДНЫХ ГОСУДАРСТВЕННЫХ И МУНИЦИПАЛЬНЫХ УСЛУГ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ru-RU" sz="4200" dirty="0" smtClean="0"/>
              <a:t>Услуги, предоставляемые учреждениями субъектов РФ или муниципальными учреждениями</a:t>
            </a:r>
            <a:r>
              <a:rPr lang="ru-RU" sz="4200" b="1" dirty="0" smtClean="0"/>
              <a:t>:</a:t>
            </a:r>
          </a:p>
          <a:p>
            <a:pPr marL="0" indent="0">
              <a:buNone/>
            </a:pPr>
            <a:endParaRPr lang="ru-RU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ru-RU" sz="4200" dirty="0" smtClean="0"/>
              <a:t>Предоставление </a:t>
            </a:r>
            <a:r>
              <a:rPr lang="ru-RU" sz="4200" dirty="0"/>
              <a:t>информации о текущей успеваемости учащегося в муниципальном </a:t>
            </a:r>
            <a:r>
              <a:rPr lang="ru-RU" sz="4200" b="1" dirty="0" smtClean="0"/>
              <a:t> </a:t>
            </a:r>
            <a:r>
              <a:rPr lang="ru-RU" sz="4200" dirty="0" smtClean="0"/>
              <a:t>образовательном </a:t>
            </a:r>
            <a:r>
              <a:rPr lang="ru-RU" sz="4200" dirty="0"/>
              <a:t>учреждении, ведение дневника и журнала </a:t>
            </a:r>
            <a:r>
              <a:rPr lang="ru-RU" sz="4200" dirty="0" smtClean="0"/>
              <a:t>успеваемости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ru-RU" sz="4200" dirty="0"/>
              <a:t>Предоставление информации об образовательных программах и учебных планах, рабочих программах учебных курсов, предметах, дисциплинах (модулях), годовых календарных учебных </a:t>
            </a:r>
            <a:r>
              <a:rPr lang="ru-RU" sz="4200" dirty="0" smtClean="0"/>
              <a:t>графиках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ru-RU" sz="4200" dirty="0"/>
              <a:t>Прием заявления о зачислении в муниципальное образовательное учреждение, реализующее  основные общеобразовательные программы начального общего, основного общего, среднего (полного) общего образования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ru-RU" sz="4300" dirty="0"/>
              <a:t>Предоставление мест детям в муниципальных образовательных учреждениях, реализующих основную общеобразовательную программу дошкольного образования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ru-RU" sz="4200" dirty="0" smtClean="0"/>
              <a:t>Зачисление в образовательное учреждение   </a:t>
            </a:r>
          </a:p>
          <a:p>
            <a:pPr marL="0" indent="0">
              <a:buNone/>
            </a:pP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dirty="0" smtClean="0"/>
              <a:t>(РАСПОРЯЖЕНИЕ ПРАВИТЕЛЬСТВА РФ от 17/12/2009 г. №1993-р)</a:t>
            </a:r>
          </a:p>
        </p:txBody>
      </p:sp>
    </p:spTree>
    <p:extLst>
      <p:ext uri="{BB962C8B-B14F-4D97-AF65-F5344CB8AC3E}">
        <p14:creationId xmlns:p14="http://schemas.microsoft.com/office/powerpoint/2010/main" val="1758628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АСУ РСО в Тольятти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3025"/>
            <a:ext cx="8435280" cy="5137150"/>
          </a:xfrm>
        </p:spPr>
        <p:txBody>
          <a:bodyPr/>
          <a:lstStyle/>
          <a:p>
            <a:r>
              <a:rPr lang="ru-RU" sz="2800" dirty="0" smtClean="0"/>
              <a:t>Модуль «Управление образования»</a:t>
            </a:r>
          </a:p>
          <a:p>
            <a:r>
              <a:rPr lang="ru-RU" sz="2800" dirty="0" smtClean="0">
                <a:solidFill>
                  <a:srgbClr val="FF0000"/>
                </a:solidFill>
              </a:rPr>
              <a:t>Модуль «Общеобразовательные учреждения»</a:t>
            </a:r>
          </a:p>
          <a:p>
            <a:r>
              <a:rPr lang="ru-RU" sz="2800" dirty="0" smtClean="0"/>
              <a:t>Модуль «Дошкольные образовательные учреждения»</a:t>
            </a:r>
          </a:p>
          <a:p>
            <a:r>
              <a:rPr lang="ru-RU" sz="2800" dirty="0" smtClean="0"/>
              <a:t>Модуль «Учреждения дополнительного образования»</a:t>
            </a:r>
          </a:p>
          <a:p>
            <a:r>
              <a:rPr lang="ru-RU" sz="2800" dirty="0" smtClean="0">
                <a:solidFill>
                  <a:srgbClr val="FF0000"/>
                </a:solidFill>
              </a:rPr>
              <a:t>Модуль «Е-услуги. Образование»</a:t>
            </a:r>
          </a:p>
          <a:p>
            <a:r>
              <a:rPr lang="ru-RU" sz="2800" dirty="0" smtClean="0"/>
              <a:t>Модуль МСОКО</a:t>
            </a:r>
          </a:p>
        </p:txBody>
      </p:sp>
    </p:spTree>
    <p:extLst>
      <p:ext uri="{BB962C8B-B14F-4D97-AF65-F5344CB8AC3E}">
        <p14:creationId xmlns:p14="http://schemas.microsoft.com/office/powerpoint/2010/main" val="14586533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 smtClean="0"/>
              <a:t>Автоматизированная система управления региональной системой образования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smtClean="0"/>
              <a:t>АСУ РСО - </a:t>
            </a:r>
            <a:r>
              <a:rPr lang="ru-RU" sz="4000" b="1" cap="all" dirty="0" smtClean="0"/>
              <a:t>государственная</a:t>
            </a:r>
            <a:r>
              <a:rPr lang="ru-RU" sz="4000" b="1" dirty="0" smtClean="0"/>
              <a:t> </a:t>
            </a:r>
            <a:r>
              <a:rPr lang="ru-RU" b="1" dirty="0" smtClean="0"/>
              <a:t>информационная система </a:t>
            </a:r>
          </a:p>
          <a:p>
            <a:r>
              <a:rPr lang="ru-RU" dirty="0" smtClean="0"/>
              <a:t>Постановление </a:t>
            </a:r>
            <a:r>
              <a:rPr lang="ru-RU" dirty="0"/>
              <a:t>Правительства Самарской области от 26.11.2015 №</a:t>
            </a:r>
            <a:r>
              <a:rPr lang="ru-RU" dirty="0" smtClean="0"/>
              <a:t>773.</a:t>
            </a:r>
          </a:p>
          <a:p>
            <a:r>
              <a:rPr lang="ru-RU" dirty="0" smtClean="0"/>
              <a:t>Постановление Правительства Самарской области от 07.07.2016 №356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058480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Постановление Правительства РФ </a:t>
            </a:r>
            <a:br>
              <a:rPr lang="ru-RU" dirty="0" smtClean="0"/>
            </a:br>
            <a:r>
              <a:rPr lang="ru-RU" dirty="0" smtClean="0"/>
              <a:t>от 28.11.2011 № 977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«…в </a:t>
            </a:r>
            <a:r>
              <a:rPr lang="ru-RU" dirty="0"/>
              <a:t>целях унификации действий по предоставлению населению услуг в электронном виде доступ пользователей ко всем региональным и муниципальным информационным системам должен быть организован с использованием Единой системы идентификации и аутентификации (ЕСИА</a:t>
            </a:r>
            <a:r>
              <a:rPr lang="ru-RU" dirty="0" smtClean="0"/>
              <a:t>)».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261738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Постановление Правительства РФ</a:t>
            </a:r>
            <a:br>
              <a:rPr lang="ru-RU" dirty="0" smtClean="0"/>
            </a:br>
            <a:r>
              <a:rPr lang="ru-RU" dirty="0" smtClean="0"/>
              <a:t>от  10.07.2013 № 584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3024"/>
            <a:ext cx="8507288" cy="5326335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 smtClean="0"/>
              <a:t>«…</a:t>
            </a:r>
            <a:r>
              <a:rPr lang="ru-RU" u="sng" dirty="0" smtClean="0"/>
              <a:t>доступ</a:t>
            </a:r>
            <a:r>
              <a:rPr lang="ru-RU" dirty="0" smtClean="0"/>
              <a:t> </a:t>
            </a:r>
            <a:r>
              <a:rPr lang="ru-RU" dirty="0"/>
              <a:t>с использованием информационно-телекоммуникационной сети Интернет </a:t>
            </a:r>
            <a:r>
              <a:rPr lang="ru-RU" u="sng" dirty="0"/>
              <a:t>к информации</a:t>
            </a:r>
            <a:r>
              <a:rPr lang="ru-RU" dirty="0"/>
              <a:t>, </a:t>
            </a:r>
            <a:r>
              <a:rPr lang="ru-RU" u="sng" dirty="0"/>
              <a:t>содержащейся в государственных </a:t>
            </a:r>
            <a:r>
              <a:rPr lang="ru-RU" dirty="0"/>
              <a:t>и муниципальных информационных </a:t>
            </a:r>
            <a:r>
              <a:rPr lang="ru-RU" u="sng" dirty="0"/>
              <a:t>системах</a:t>
            </a:r>
            <a:r>
              <a:rPr lang="ru-RU" dirty="0"/>
              <a:t>, предоставляется исключительно </a:t>
            </a:r>
            <a:r>
              <a:rPr lang="ru-RU" u="sng" dirty="0"/>
              <a:t>пользователям</a:t>
            </a:r>
            <a:r>
              <a:rPr lang="ru-RU" dirty="0"/>
              <a:t> информации, </a:t>
            </a:r>
            <a:r>
              <a:rPr lang="ru-RU" u="sng" dirty="0"/>
              <a:t>прошедшим авторизацию </a:t>
            </a:r>
            <a:r>
              <a:rPr lang="ru-RU" dirty="0"/>
              <a:t>в федеральной государственной информационной системе «</a:t>
            </a:r>
            <a:r>
              <a:rPr lang="ru-RU" u="sng" dirty="0"/>
              <a:t>Единая система идентификации и аутентификации </a:t>
            </a:r>
            <a:r>
              <a:rPr lang="ru-RU" dirty="0"/>
              <a:t>в инфраструктуре, обеспечивающей информационно-технологическое взаимодействие информационных систем, используемых для предоставления государственных и муниципальных услуг в электронной форме».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786135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 smtClean="0"/>
              <a:t>ЕСИА - Единая система идентификации и аутентификации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 smtClean="0">
                <a:solidFill>
                  <a:schemeClr val="tx1"/>
                </a:solidFill>
              </a:rPr>
              <a:t>разработана Министерством </a:t>
            </a:r>
            <a:r>
              <a:rPr lang="ru-RU" sz="2400" dirty="0">
                <a:solidFill>
                  <a:schemeClr val="tx1"/>
                </a:solidFill>
              </a:rPr>
              <a:t>связи и массовых коммуникаций Российской Федерации для регистрации </a:t>
            </a:r>
            <a:r>
              <a:rPr lang="ru-RU" sz="2400" dirty="0" smtClean="0">
                <a:solidFill>
                  <a:schemeClr val="tx1"/>
                </a:solidFill>
              </a:rPr>
              <a:t>и входа </a:t>
            </a:r>
            <a:r>
              <a:rPr lang="ru-RU" sz="2400" dirty="0">
                <a:solidFill>
                  <a:schemeClr val="tx1"/>
                </a:solidFill>
              </a:rPr>
              <a:t>пользователей в Единый портал государственных услуг. </a:t>
            </a:r>
            <a:endParaRPr lang="ru-RU" sz="2400" dirty="0" smtClean="0">
              <a:solidFill>
                <a:schemeClr val="tx1"/>
              </a:solidFill>
            </a:endParaRPr>
          </a:p>
          <a:p>
            <a:r>
              <a:rPr lang="ru-RU" sz="2400" dirty="0" smtClean="0">
                <a:solidFill>
                  <a:schemeClr val="tx1"/>
                </a:solidFill>
              </a:rPr>
              <a:t>ЕСИА </a:t>
            </a:r>
            <a:r>
              <a:rPr lang="ru-RU" sz="2400" dirty="0">
                <a:solidFill>
                  <a:schemeClr val="tx1"/>
                </a:solidFill>
              </a:rPr>
              <a:t>обеспечивает </a:t>
            </a:r>
            <a:r>
              <a:rPr lang="ru-RU" sz="2400" dirty="0" smtClean="0">
                <a:solidFill>
                  <a:schemeClr val="tx1"/>
                </a:solidFill>
              </a:rPr>
              <a:t>доступ различных </a:t>
            </a:r>
            <a:r>
              <a:rPr lang="ru-RU" sz="2400" dirty="0">
                <a:solidFill>
                  <a:schemeClr val="tx1"/>
                </a:solidFill>
              </a:rPr>
              <a:t>категорий пользователей к информации, содержащейся в </a:t>
            </a:r>
            <a:r>
              <a:rPr lang="ru-RU" sz="2400" dirty="0" smtClean="0">
                <a:solidFill>
                  <a:schemeClr val="tx1"/>
                </a:solidFill>
              </a:rPr>
              <a:t>государственных информационных </a:t>
            </a:r>
            <a:r>
              <a:rPr lang="ru-RU" sz="2400" dirty="0">
                <a:solidFill>
                  <a:schemeClr val="tx1"/>
                </a:solidFill>
              </a:rPr>
              <a:t>системах, муниципальных информационных системах и </a:t>
            </a:r>
            <a:r>
              <a:rPr lang="ru-RU" sz="2400" dirty="0" smtClean="0">
                <a:solidFill>
                  <a:schemeClr val="tx1"/>
                </a:solidFill>
              </a:rPr>
              <a:t>иных информационных </a:t>
            </a:r>
            <a:r>
              <a:rPr lang="ru-RU" sz="2400" dirty="0">
                <a:solidFill>
                  <a:schemeClr val="tx1"/>
                </a:solidFill>
              </a:rPr>
              <a:t>системах.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2402139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Ключевая функция ЕСИА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smtClean="0"/>
              <a:t>Предоставление </a:t>
            </a:r>
            <a:r>
              <a:rPr lang="ru-RU" dirty="0"/>
              <a:t>пользователю единой учётной записи, </a:t>
            </a:r>
            <a:r>
              <a:rPr lang="ru-RU" dirty="0" smtClean="0"/>
              <a:t>которая даёт </a:t>
            </a:r>
            <a:r>
              <a:rPr lang="ru-RU" dirty="0"/>
              <a:t>возможность </a:t>
            </a:r>
            <a:r>
              <a:rPr lang="ru-RU" dirty="0" smtClean="0"/>
              <a:t>получить </a:t>
            </a:r>
            <a:r>
              <a:rPr lang="ru-RU" dirty="0"/>
              <a:t>доступ к множеству значимых </a:t>
            </a:r>
            <a:r>
              <a:rPr lang="ru-RU" dirty="0" smtClean="0"/>
              <a:t>государственных информационных </a:t>
            </a:r>
            <a:r>
              <a:rPr lang="ru-RU" dirty="0"/>
              <a:t>систем с использованием единой учётной записи.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Регистрация </a:t>
            </a:r>
            <a:r>
              <a:rPr lang="ru-RU" dirty="0"/>
              <a:t>в </a:t>
            </a:r>
            <a:r>
              <a:rPr lang="ru-RU" dirty="0" smtClean="0"/>
              <a:t>ЕСИА позволяет </a:t>
            </a:r>
            <a:r>
              <a:rPr lang="ru-RU" dirty="0"/>
              <a:t>после первого входа в ту или иную государственную информационную </a:t>
            </a:r>
            <a:r>
              <a:rPr lang="ru-RU" dirty="0" smtClean="0"/>
              <a:t>систему обращаться </a:t>
            </a:r>
            <a:r>
              <a:rPr lang="ru-RU" dirty="0"/>
              <a:t>к любым другим информационным системам, использующим ЕСИА, с тем </a:t>
            </a:r>
            <a:r>
              <a:rPr lang="ru-RU" dirty="0" smtClean="0"/>
              <a:t>же логином </a:t>
            </a:r>
            <a:r>
              <a:rPr lang="ru-RU" dirty="0"/>
              <a:t>и паролем.</a:t>
            </a:r>
          </a:p>
          <a:p>
            <a:pPr marL="0" indent="0">
              <a:buNone/>
            </a:pPr>
            <a:r>
              <a:rPr lang="ru-RU" dirty="0" smtClean="0"/>
              <a:t>Вход через ЕСИА </a:t>
            </a:r>
            <a:r>
              <a:rPr lang="ru-RU" dirty="0"/>
              <a:t>в систему «Сетевой Город. Образование» доступен для всех </a:t>
            </a:r>
            <a:r>
              <a:rPr lang="ru-RU" dirty="0" smtClean="0"/>
              <a:t>пользователей, работающих </a:t>
            </a:r>
            <a:r>
              <a:rPr lang="ru-RU" dirty="0"/>
              <a:t>в системе.</a:t>
            </a:r>
          </a:p>
        </p:txBody>
      </p:sp>
    </p:spTree>
    <p:extLst>
      <p:ext uri="{BB962C8B-B14F-4D97-AF65-F5344CB8AC3E}">
        <p14:creationId xmlns:p14="http://schemas.microsoft.com/office/powerpoint/2010/main" val="16401362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23" t="16162" r="36916" b="39055"/>
          <a:stretch/>
        </p:blipFill>
        <p:spPr bwMode="auto">
          <a:xfrm>
            <a:off x="358815" y="1340768"/>
            <a:ext cx="4100296" cy="420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Скругленный прямоугольник 5"/>
          <p:cNvSpPr/>
          <p:nvPr/>
        </p:nvSpPr>
        <p:spPr>
          <a:xfrm>
            <a:off x="896795" y="5085184"/>
            <a:ext cx="3024336" cy="385186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noFill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233" t="43529" r="42162" b="40542"/>
          <a:stretch/>
        </p:blipFill>
        <p:spPr bwMode="auto">
          <a:xfrm>
            <a:off x="4446736" y="3937059"/>
            <a:ext cx="4633733" cy="2681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Скругленный прямоугольник 9"/>
          <p:cNvSpPr/>
          <p:nvPr/>
        </p:nvSpPr>
        <p:spPr>
          <a:xfrm>
            <a:off x="4446735" y="6093296"/>
            <a:ext cx="4633733" cy="385186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1984031868"/>
      </p:ext>
    </p:extLst>
  </p:cSld>
  <p:clrMapOvr>
    <a:masterClrMapping/>
  </p:clrMapOvr>
</p:sld>
</file>

<file path=ppt/theme/theme1.xml><?xml version="1.0" encoding="utf-8"?>
<a:theme xmlns:a="http://schemas.openxmlformats.org/drawingml/2006/main" name="sample">
  <a:themeElements>
    <a:clrScheme name="sample 3">
      <a:dk1>
        <a:srgbClr val="1D528D"/>
      </a:dk1>
      <a:lt1>
        <a:srgbClr val="FFFFFF"/>
      </a:lt1>
      <a:dk2>
        <a:srgbClr val="000000"/>
      </a:dk2>
      <a:lt2>
        <a:srgbClr val="DDDDDD"/>
      </a:lt2>
      <a:accent1>
        <a:srgbClr val="25B1B1"/>
      </a:accent1>
      <a:accent2>
        <a:srgbClr val="5BACE9"/>
      </a:accent2>
      <a:accent3>
        <a:srgbClr val="FFFFFF"/>
      </a:accent3>
      <a:accent4>
        <a:srgbClr val="174578"/>
      </a:accent4>
      <a:accent5>
        <a:srgbClr val="ACD5D5"/>
      </a:accent5>
      <a:accent6>
        <a:srgbClr val="529BD3"/>
      </a:accent6>
      <a:hlink>
        <a:srgbClr val="6E71F0"/>
      </a:hlink>
      <a:folHlink>
        <a:srgbClr val="969696"/>
      </a:folHlink>
    </a:clrScheme>
    <a:fontScheme name="sample">
      <a:majorFont>
        <a:latin typeface="Verdana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ample 1">
        <a:dk1>
          <a:srgbClr val="1D528D"/>
        </a:dk1>
        <a:lt1>
          <a:srgbClr val="FFFFFF"/>
        </a:lt1>
        <a:dk2>
          <a:srgbClr val="000000"/>
        </a:dk2>
        <a:lt2>
          <a:srgbClr val="C0C0C0"/>
        </a:lt2>
        <a:accent1>
          <a:srgbClr val="4EA693"/>
        </a:accent1>
        <a:accent2>
          <a:srgbClr val="ABA755"/>
        </a:accent2>
        <a:accent3>
          <a:srgbClr val="FFFFFF"/>
        </a:accent3>
        <a:accent4>
          <a:srgbClr val="174578"/>
        </a:accent4>
        <a:accent5>
          <a:srgbClr val="B2D0C8"/>
        </a:accent5>
        <a:accent6>
          <a:srgbClr val="9B974C"/>
        </a:accent6>
        <a:hlink>
          <a:srgbClr val="3981B7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2">
        <a:dk1>
          <a:srgbClr val="124B98"/>
        </a:dk1>
        <a:lt1>
          <a:srgbClr val="FFFFFF"/>
        </a:lt1>
        <a:dk2>
          <a:srgbClr val="000000"/>
        </a:dk2>
        <a:lt2>
          <a:srgbClr val="DDDDDD"/>
        </a:lt2>
        <a:accent1>
          <a:srgbClr val="4976D1"/>
        </a:accent1>
        <a:accent2>
          <a:srgbClr val="4CB494"/>
        </a:accent2>
        <a:accent3>
          <a:srgbClr val="FFFFFF"/>
        </a:accent3>
        <a:accent4>
          <a:srgbClr val="0E3F81"/>
        </a:accent4>
        <a:accent5>
          <a:srgbClr val="B1BDE5"/>
        </a:accent5>
        <a:accent6>
          <a:srgbClr val="44A386"/>
        </a:accent6>
        <a:hlink>
          <a:srgbClr val="0099CC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3">
        <a:dk1>
          <a:srgbClr val="1D528D"/>
        </a:dk1>
        <a:lt1>
          <a:srgbClr val="FFFFFF"/>
        </a:lt1>
        <a:dk2>
          <a:srgbClr val="000000"/>
        </a:dk2>
        <a:lt2>
          <a:srgbClr val="DDDDDD"/>
        </a:lt2>
        <a:accent1>
          <a:srgbClr val="25B1B1"/>
        </a:accent1>
        <a:accent2>
          <a:srgbClr val="5BACE9"/>
        </a:accent2>
        <a:accent3>
          <a:srgbClr val="FFFFFF"/>
        </a:accent3>
        <a:accent4>
          <a:srgbClr val="174578"/>
        </a:accent4>
        <a:accent5>
          <a:srgbClr val="ACD5D5"/>
        </a:accent5>
        <a:accent6>
          <a:srgbClr val="529BD3"/>
        </a:accent6>
        <a:hlink>
          <a:srgbClr val="6E71F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cdb2004138l</Template>
  <TotalTime>321</TotalTime>
  <Words>453</Words>
  <Application>Microsoft Office PowerPoint</Application>
  <PresentationFormat>Экран (4:3)</PresentationFormat>
  <Paragraphs>43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sample</vt:lpstr>
      <vt:lpstr>Предоставление населению услуг в электронном виде  с использованием ЕСИА</vt:lpstr>
      <vt:lpstr>СВОДНЫЙ ПЕРЕЧЕНЬ ПЕРВООЧЕРЕДНЫХ ГОСУДАРСТВЕННЫХ И МУНИЦИПАЛЬНЫХ УСЛУГ</vt:lpstr>
      <vt:lpstr>АСУ РСО в Тольятти</vt:lpstr>
      <vt:lpstr>Автоматизированная система управления региональной системой образования</vt:lpstr>
      <vt:lpstr>Постановление Правительства РФ  от 28.11.2011 № 977 </vt:lpstr>
      <vt:lpstr>Постановление Правительства РФ от  10.07.2013 № 584 </vt:lpstr>
      <vt:lpstr>ЕСИА - Единая система идентификации и аутентификации</vt:lpstr>
      <vt:lpstr>Ключевая функция ЕСИА </vt:lpstr>
      <vt:lpstr>Презентация PowerPoint</vt:lpstr>
      <vt:lpstr>Письмо МОиН СО от 24.05.2016  № МО-16-09-01/538-ту</vt:lpstr>
      <vt:lpstr>Письмо Департамента образования от 30.05.2016 № 2106/3.2 </vt:lpstr>
      <vt:lpstr>Методические рекомендации по настройке учетных записей в АСУ РСО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Предоставление населению услуг в электронном виде с использованием ЕСИА</dc:title>
  <dc:creator>aev</dc:creator>
  <cp:lastModifiedBy>aev</cp:lastModifiedBy>
  <cp:revision>18</cp:revision>
  <dcterms:created xsi:type="dcterms:W3CDTF">2016-07-21T05:08:44Z</dcterms:created>
  <dcterms:modified xsi:type="dcterms:W3CDTF">2016-08-25T12:46:23Z</dcterms:modified>
</cp:coreProperties>
</file>