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58" r:id="rId3"/>
    <p:sldId id="259" r:id="rId4"/>
    <p:sldId id="266" r:id="rId5"/>
    <p:sldId id="271" r:id="rId6"/>
    <p:sldId id="261" r:id="rId7"/>
    <p:sldId id="262" r:id="rId8"/>
    <p:sldId id="267" r:id="rId9"/>
    <p:sldId id="272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E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0" autoAdjust="0"/>
    <p:restoredTop sz="62586" autoAdjust="0"/>
  </p:normalViewPr>
  <p:slideViewPr>
    <p:cSldViewPr>
      <p:cViewPr>
        <p:scale>
          <a:sx n="80" d="100"/>
          <a:sy n="80" d="100"/>
        </p:scale>
        <p:origin x="-24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C27A75E3-B95C-4F25-ABCB-E5B5ABF47C83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24B094-1345-4C6A-BA9D-BA51DB442A5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11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-5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-5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-5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-5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Добрый</a:t>
            </a:r>
            <a:r>
              <a:rPr lang="ru-RU" baseline="0" dirty="0" smtClean="0"/>
              <a:t> день! Меня зовут Яковлева Вероника Владимировна.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B094-1345-4C6A-BA9D-BA51DB442A5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915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В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 2015 – 2016 учебном году по  приказу Департамента образования планировалось обучить 49 школьников из 25 МБУ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г.о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. Тольятти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B094-1345-4C6A-BA9D-BA51DB442A5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60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По итогам обучения 30 учащихся</a:t>
            </a:r>
            <a:r>
              <a:rPr lang="ru-RU" sz="2000" b="1" baseline="0" dirty="0" smtClean="0">
                <a:solidFill>
                  <a:srgbClr val="FF0000"/>
                </a:solidFill>
              </a:rPr>
              <a:t> обучались по всем заявленным предметам</a:t>
            </a:r>
            <a:r>
              <a:rPr lang="ru-RU" sz="2000" b="1" baseline="0" dirty="0" smtClean="0">
                <a:solidFill>
                  <a:srgbClr val="FF0000"/>
                </a:solidFill>
              </a:rPr>
              <a:t>. </a:t>
            </a:r>
            <a:r>
              <a:rPr lang="ru-RU" sz="2000" dirty="0" smtClean="0">
                <a:latin typeface="Calibri" pitchFamily="34" charset="0"/>
              </a:rPr>
              <a:t>Есть ряд причин по которым обучение проводилось не в полном объеме.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B094-1345-4C6A-BA9D-BA51DB442A5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095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baseline="0" dirty="0" smtClean="0">
                <a:latin typeface="Calibri" pitchFamily="34" charset="0"/>
              </a:rPr>
              <a:t>Например </a:t>
            </a:r>
          </a:p>
          <a:p>
            <a:pPr eaLnBrk="1" hangingPunct="1"/>
            <a:r>
              <a:rPr lang="ru-RU" sz="1200" dirty="0" smtClean="0"/>
              <a:t>Учитель потерял логин и пароль, не  сообщив об этом администрации;</a:t>
            </a:r>
          </a:p>
          <a:p>
            <a:pPr eaLnBrk="1" hangingPunct="1"/>
            <a:r>
              <a:rPr lang="ru-RU" sz="1200" dirty="0" smtClean="0"/>
              <a:t>По словам учителя возникли проблемы с паролем ребёнка</a:t>
            </a:r>
            <a:endParaRPr lang="ru-RU" baseline="0" dirty="0" smtClean="0">
              <a:latin typeface="Calibri" pitchFamily="34" charset="0"/>
            </a:endParaRPr>
          </a:p>
          <a:p>
            <a:endParaRPr lang="ru-RU" baseline="0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Все </a:t>
            </a:r>
            <a:r>
              <a:rPr lang="ru-RU" dirty="0" smtClean="0">
                <a:latin typeface="Calibri" pitchFamily="34" charset="0"/>
              </a:rPr>
              <a:t>перечисленные причины, причинами не являются.</a:t>
            </a:r>
            <a:r>
              <a:rPr lang="ru-RU" baseline="0" dirty="0" smtClean="0">
                <a:latin typeface="Calibri" pitchFamily="34" charset="0"/>
              </a:rPr>
              <a:t> Например, </a:t>
            </a:r>
            <a:r>
              <a:rPr lang="ru-RU" dirty="0" smtClean="0">
                <a:latin typeface="Calibri" pitchFamily="34" charset="0"/>
              </a:rPr>
              <a:t>если педагог долго находится на больничном,</a:t>
            </a:r>
            <a:r>
              <a:rPr lang="ru-RU" baseline="0" dirty="0" smtClean="0">
                <a:latin typeface="Calibri" pitchFamily="34" charset="0"/>
              </a:rPr>
              <a:t> то его необходимо заменить.</a:t>
            </a:r>
            <a:endParaRPr lang="ru-RU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Учитель потерял логин и пароль, не  сообщив об этом администрации или По словам учителя возникли проблемы с паролем ребёнка. Каждый год пароли выдаются после выхода приказа с приглашением на обучение.</a:t>
            </a:r>
            <a:r>
              <a:rPr lang="ru-RU" baseline="0" dirty="0" smtClean="0">
                <a:latin typeface="Calibri" pitchFamily="34" charset="0"/>
              </a:rPr>
              <a:t> Если ребенок или педагог по каким-то причинам не имеет пароля, то необходимо обратиться в ЦИТ и мы выдадим пароль и на ребенка и на педагога.</a:t>
            </a:r>
            <a:r>
              <a:rPr lang="ru-RU" dirty="0" smtClean="0">
                <a:latin typeface="Calibri" pitchFamily="34" charset="0"/>
              </a:rPr>
              <a:t> У детей и педагогов</a:t>
            </a:r>
            <a:r>
              <a:rPr lang="ru-RU" baseline="0" dirty="0" smtClean="0">
                <a:latin typeface="Calibri" pitchFamily="34" charset="0"/>
              </a:rPr>
              <a:t> работающих в системе ДО не первый год пароли не меняются.</a:t>
            </a:r>
            <a:endParaRPr lang="ru-RU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Занятия по дистанционному курсу по мнению учителя для него сложны  и могут привести к перегрузке. Учитель может использовать фрагменты урока и выборочные задания или не подавайте такого ребенка на обучение с использованием ДОТ.</a:t>
            </a:r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165C71-2532-4262-8B96-0095AE078635}" type="slidenum">
              <a:rPr lang="ru-RU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1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На сегодняшний день в среде опубликовано 265 дистанционных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 уроков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по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11 учебным предметам со 2 по 9 классы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. В прошедшем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 учебном году добавлено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35 новых уроков. Авторами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дистанционных уроков являются учителя школ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г.Тольятти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Calibri" charset="-52"/>
                <a:ea typeface="+mn-ea"/>
                <a:cs typeface="+mn-cs"/>
              </a:rPr>
              <a:t> (с 2009 года над созданием курсов работали около 100 педагогов). Работа по созданию новых уроков и курсов ведётся постоянно.</a:t>
            </a:r>
          </a:p>
          <a:p>
            <a:endParaRPr lang="ru-RU" dirty="0" smtClean="0"/>
          </a:p>
          <a:p>
            <a:r>
              <a:rPr lang="ru-RU" baseline="0" dirty="0" smtClean="0"/>
              <a:t>В 2016-2017 учебном году планируется написание </a:t>
            </a:r>
            <a:r>
              <a:rPr lang="ru-RU" baseline="0" dirty="0" smtClean="0"/>
              <a:t>уроков по </a:t>
            </a:r>
            <a:r>
              <a:rPr lang="ru-RU" baseline="0" dirty="0" smtClean="0"/>
              <a:t>иностранному языку и уроков на начальной школы.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B094-1345-4C6A-BA9D-BA51DB442A5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073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dirty="0" smtClean="0">
                <a:latin typeface="Calibri" pitchFamily="34" charset="0"/>
              </a:rPr>
              <a:t>Требования к педагогам</a:t>
            </a:r>
            <a:r>
              <a:rPr lang="ru-RU" baseline="0" dirty="0" smtClean="0">
                <a:latin typeface="Calibri" pitchFamily="34" charset="0"/>
              </a:rPr>
              <a:t> по </a:t>
            </a:r>
            <a:r>
              <a:rPr lang="ru-RU" sz="1200" dirty="0" smtClean="0"/>
              <a:t>Владению компьютером на уровне пользователя.</a:t>
            </a:r>
          </a:p>
          <a:p>
            <a:endParaRPr lang="ru-RU" baseline="0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Тарифицируя </a:t>
            </a:r>
            <a:r>
              <a:rPr lang="ru-RU" dirty="0" smtClean="0">
                <a:latin typeface="Calibri" pitchFamily="34" charset="0"/>
              </a:rPr>
              <a:t>учителя, подумайте способен ли он освоить элементарные компьютерные навыки.</a:t>
            </a:r>
          </a:p>
          <a:p>
            <a:r>
              <a:rPr lang="ru-RU" dirty="0" smtClean="0">
                <a:latin typeface="Calibri" pitchFamily="34" charset="0"/>
              </a:rPr>
              <a:t>Напоминаю, что в оценку работы руководителя включен критерий организации дистанционной поддержки</a:t>
            </a:r>
            <a:r>
              <a:rPr lang="ru-RU" baseline="0" dirty="0" smtClean="0">
                <a:latin typeface="Calibri" pitchFamily="34" charset="0"/>
              </a:rPr>
              <a:t> детей с ОВЗ</a:t>
            </a:r>
            <a:endParaRPr lang="ru-RU" dirty="0" smtClean="0">
              <a:latin typeface="Calibri" pitchFamily="34" charset="0"/>
            </a:endParaRPr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80A55-F701-444B-8C98-FAD396FFAC40}" type="slidenum">
              <a:rPr lang="ru-RU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778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dirty="0" smtClean="0"/>
              <a:t>Методическое обеспечение педагогов-</a:t>
            </a:r>
            <a:r>
              <a:rPr lang="ru-RU" sz="1200" b="1" dirty="0" err="1" smtClean="0"/>
              <a:t>тьюторов</a:t>
            </a:r>
            <a:r>
              <a:rPr lang="ru-RU" sz="1200" b="1" dirty="0" smtClean="0"/>
              <a:t> включает: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b="0" dirty="0" smtClean="0"/>
              <a:t>Организационный семинар  (сентябрь-октябрь)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0" dirty="0" smtClean="0"/>
              <a:t>Обучающие семинары для педагогов по использованию дистанционных технологий и среды обучения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b="0" dirty="0" smtClean="0"/>
              <a:t>Консультации методистов Ресурсного центра и Центра информационных технологий.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b="0" dirty="0" smtClean="0"/>
              <a:t>Пособия «Руководство по работе в среде дистанционного обучения </a:t>
            </a:r>
            <a:r>
              <a:rPr lang="ru-RU" sz="1200" b="0" dirty="0" err="1" smtClean="0"/>
              <a:t>Moodle</a:t>
            </a:r>
            <a:r>
              <a:rPr lang="ru-RU" sz="1200" b="0" dirty="0" smtClean="0"/>
              <a:t>» для педагога и обучающегося.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B094-1345-4C6A-BA9D-BA51DB442A5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572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вы, желаете контролировать процесс обучения в среде ДО,</a:t>
            </a:r>
            <a:r>
              <a:rPr lang="ru-RU" baseline="0" dirty="0" smtClean="0"/>
              <a:t> то </a:t>
            </a:r>
            <a:r>
              <a:rPr lang="ru-RU" dirty="0" smtClean="0"/>
              <a:t>после выхода приказа</a:t>
            </a:r>
            <a:r>
              <a:rPr lang="ru-RU" baseline="0" dirty="0" smtClean="0"/>
              <a:t> об обучении детей с ОВЗ,  </a:t>
            </a:r>
            <a:r>
              <a:rPr lang="ru-RU" dirty="0" smtClean="0"/>
              <a:t>направить заявку с</a:t>
            </a:r>
            <a:r>
              <a:rPr lang="ru-RU" baseline="0" dirty="0" smtClean="0"/>
              <a:t> указанием адреса эл. почты на имя Яковлевой В.В. Мой электронный адрес вы найдете в разделе Координатор курсов на главной странице среды ДО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B094-1345-4C6A-BA9D-BA51DB442A5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031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внимание! Вопросы!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B094-1345-4C6A-BA9D-BA51DB442A5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E2BFA-2CF0-498C-B0C9-CB617DCFCD28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FF1CE-005B-45F8-8529-2DEE283C7A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005F4-A5A8-44DB-BF5C-AD3EF473D0AB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37E92-4317-4FA2-95F5-131358589D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B060D-AA0C-4165-87BD-6F9D01891BD0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8A0AA-82BC-46D0-AC70-C87CA096E3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E4A5E-61EB-4FFE-9EBD-A408A9C3B5AE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30620-F324-40A6-B3C7-14362DA4FC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D42D4-72E0-45D8-9B7B-B7E0F69035BB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09A43-549B-4B91-93DB-16C096E572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FE6B9-1CD7-42C3-88F2-79A160F24022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E8A28-2A6E-4C13-8538-4234E16769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AF121-C1E0-43A8-A334-4A0ED85E3E44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EC5A4-123E-4905-9785-C1E6944150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4B92-3086-4BA0-9DF6-F1A78EB79BAE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FE7C-ADFE-49C4-952D-9BCE53D111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02D59-42D3-4F18-9121-F95DF6E1EF18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0E33C-600C-469C-8FB2-34F2279D17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93897-225D-43EA-8653-94D7F216B992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0F9ED-8F90-4365-BF48-B4E8ADB4D3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4E346-4985-48A2-88C1-98A6577531B5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BDFBF-9A05-4E68-96A8-F13D6D1079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B42EF1-AC59-4BC5-9BF5-8315188C5CEE}" type="datetimeFigureOut">
              <a:rPr lang="ru-RU"/>
              <a:pPr>
                <a:defRPr/>
              </a:pPr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00822BB-D47B-4831-8518-132BB8D109C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moodle.tgl.net.r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nikatgl@gmail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924175"/>
            <a:ext cx="7772400" cy="14700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dirty="0" smtClean="0">
                <a:latin typeface="Arial" charset="0"/>
                <a:cs typeface="Arial" charset="0"/>
              </a:rPr>
              <a:t>Организация дистанционной поддержки обучения детей с </a:t>
            </a:r>
            <a:r>
              <a:rPr lang="ru-RU" sz="4000" b="1" dirty="0">
                <a:latin typeface="Arial" charset="0"/>
                <a:cs typeface="Arial" charset="0"/>
              </a:rPr>
              <a:t>ограниченными возможностями </a:t>
            </a:r>
            <a:r>
              <a:rPr lang="ru-RU" sz="4000" b="1" dirty="0" smtClean="0">
                <a:latin typeface="Arial" charset="0"/>
                <a:cs typeface="Arial" charset="0"/>
              </a:rPr>
              <a:t>здоровья</a:t>
            </a:r>
            <a:br>
              <a:rPr lang="ru-RU" sz="4000" b="1" dirty="0" smtClean="0">
                <a:latin typeface="Arial" charset="0"/>
                <a:cs typeface="Arial" charset="0"/>
              </a:rPr>
            </a:br>
            <a:endParaRPr lang="ru-RU" sz="4000" b="1" dirty="0" smtClean="0">
              <a:latin typeface="Arial" charset="0"/>
              <a:cs typeface="Arial" charset="0"/>
            </a:endParaRPr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Grp="1"/>
          </p:cNvSpPr>
          <p:nvPr>
            <p:ph type="subTitle" idx="4294967295"/>
          </p:nvPr>
        </p:nvSpPr>
        <p:spPr>
          <a:xfrm>
            <a:off x="1403350" y="5300663"/>
            <a:ext cx="6400800" cy="985837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ru-RU" sz="2400" dirty="0" smtClean="0"/>
              <a:t>Яковлева В.В., методист МАОУ ДПО ЦИТ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3"/>
          <a:srcRect l="37396" b="-11510"/>
          <a:stretch>
            <a:fillRect/>
          </a:stretch>
        </p:blipFill>
        <p:spPr bwMode="auto">
          <a:xfrm>
            <a:off x="0" y="0"/>
            <a:ext cx="914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1"/>
          <p:cNvSpPr>
            <a:spLocks noGrp="1"/>
          </p:cNvSpPr>
          <p:nvPr>
            <p:ph idx="1"/>
          </p:nvPr>
        </p:nvSpPr>
        <p:spPr>
          <a:xfrm>
            <a:off x="468313" y="2060575"/>
            <a:ext cx="7991475" cy="4525963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ru-RU" sz="2400" dirty="0" smtClean="0"/>
              <a:t>Приказ Департамента образования </a:t>
            </a:r>
            <a:br>
              <a:rPr lang="ru-RU" sz="2400" dirty="0" smtClean="0"/>
            </a:br>
            <a:r>
              <a:rPr lang="ru-RU" sz="2400" b="1" dirty="0" smtClean="0"/>
              <a:t>«Об организации обучения детей с ограниченными возможностями здоровья с использованием дистанционных образовательных технологий в 2015-2016 учебном году»</a:t>
            </a:r>
          </a:p>
          <a:p>
            <a:pPr lvl="1" eaLnBrk="1" hangingPunct="1"/>
            <a:r>
              <a:rPr lang="ru-RU" sz="2000" b="1" dirty="0" smtClean="0"/>
              <a:t>49 школьников </a:t>
            </a:r>
            <a:r>
              <a:rPr lang="ru-RU" sz="2000" dirty="0" smtClean="0"/>
              <a:t>с ограниченными возможностями здоровья, обучающиеся на дому;</a:t>
            </a:r>
          </a:p>
          <a:p>
            <a:pPr lvl="1" eaLnBrk="1" hangingPunct="1"/>
            <a:r>
              <a:rPr lang="ru-RU" sz="2000" b="1" dirty="0" smtClean="0"/>
              <a:t>25 МБУ</a:t>
            </a:r>
            <a:r>
              <a:rPr lang="ru-RU" sz="2000" dirty="0" smtClean="0"/>
              <a:t>: №№ 7, 11, 18, 23, 24, 25, 28, 31, 32, 40, 49, 51, 64, 69, 71, 72, 73, 74, 77, 80, 82, 85, 87, 91, 93. </a:t>
            </a:r>
          </a:p>
        </p:txBody>
      </p:sp>
      <p:sp>
        <p:nvSpPr>
          <p:cNvPr id="5124" name="Заголовок 2"/>
          <p:cNvSpPr>
            <a:spLocks noGrp="1"/>
          </p:cNvSpPr>
          <p:nvPr>
            <p:ph type="title"/>
          </p:nvPr>
        </p:nvSpPr>
        <p:spPr>
          <a:xfrm>
            <a:off x="250825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Обучение с использованием дистанционных технологий в 2015-2016 учебном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/>
          <p:cNvPicPr>
            <a:picLocks noChangeAspect="1" noChangeArrowheads="1"/>
          </p:cNvPicPr>
          <p:nvPr/>
        </p:nvPicPr>
        <p:blipFill>
          <a:blip r:embed="rId3"/>
          <a:srcRect l="37396" b="-11510"/>
          <a:stretch>
            <a:fillRect/>
          </a:stretch>
        </p:blipFill>
        <p:spPr bwMode="auto">
          <a:xfrm>
            <a:off x="0" y="-26988"/>
            <a:ext cx="91440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Содержимое 1"/>
          <p:cNvSpPr>
            <a:spLocks noGrp="1"/>
          </p:cNvSpPr>
          <p:nvPr>
            <p:ph idx="1"/>
          </p:nvPr>
        </p:nvSpPr>
        <p:spPr>
          <a:xfrm>
            <a:off x="322263" y="1913806"/>
            <a:ext cx="8499475" cy="3027362"/>
          </a:xfrm>
        </p:spPr>
        <p:txBody>
          <a:bodyPr/>
          <a:lstStyle/>
          <a:p>
            <a:r>
              <a:rPr lang="ru-RU" sz="2400" dirty="0" smtClean="0"/>
              <a:t>В соответствии с приказом Департамента образования </a:t>
            </a:r>
            <a:br>
              <a:rPr lang="ru-RU" sz="2400" dirty="0" smtClean="0"/>
            </a:br>
            <a:r>
              <a:rPr lang="ru-RU" sz="2400" dirty="0" smtClean="0"/>
              <a:t>№ 594-пк/3.2 от 12.11.2014 «Об организации обучения детей с ограниченными возможностями здоровья с использованием дистанционных образовательных технологий» планировалось обучение </a:t>
            </a:r>
            <a:r>
              <a:rPr lang="ru-RU" sz="2400" b="1" dirty="0" smtClean="0"/>
              <a:t>49 учащихся </a:t>
            </a:r>
            <a:r>
              <a:rPr lang="ru-RU" sz="2400" dirty="0" smtClean="0"/>
              <a:t>с ограниченными возможностями здоровья:</a:t>
            </a:r>
          </a:p>
          <a:p>
            <a:r>
              <a:rPr lang="ru-RU" sz="2400" b="1" dirty="0" smtClean="0"/>
              <a:t>30 учащихся обучались по всем заявленным предметам.</a:t>
            </a:r>
          </a:p>
        </p:txBody>
      </p:sp>
      <p:sp>
        <p:nvSpPr>
          <p:cNvPr id="7172" name="Заголовок 2"/>
          <p:cNvSpPr>
            <a:spLocks noGrp="1"/>
          </p:cNvSpPr>
          <p:nvPr>
            <p:ph type="title"/>
          </p:nvPr>
        </p:nvSpPr>
        <p:spPr>
          <a:xfrm>
            <a:off x="322263" y="377825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Об итогах обучения с использованием дистанционных технологий в 201</a:t>
            </a:r>
            <a:r>
              <a:rPr lang="en-US" sz="3600" b="1" dirty="0" smtClean="0"/>
              <a:t>5</a:t>
            </a:r>
            <a:r>
              <a:rPr lang="ru-RU" sz="3600" b="1" dirty="0" smtClean="0"/>
              <a:t>-201</a:t>
            </a:r>
            <a:r>
              <a:rPr lang="en-US" sz="3600" b="1" dirty="0" smtClean="0"/>
              <a:t>6</a:t>
            </a:r>
            <a:r>
              <a:rPr lang="ru-RU" sz="3600" b="1" dirty="0" smtClean="0"/>
              <a:t> учебном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Причины!?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497887" cy="4525962"/>
          </a:xfrm>
        </p:spPr>
        <p:txBody>
          <a:bodyPr/>
          <a:lstStyle/>
          <a:p>
            <a:pPr eaLnBrk="1" hangingPunct="1"/>
            <a:r>
              <a:rPr lang="ru-RU" sz="2400" dirty="0" smtClean="0"/>
              <a:t>Педагог находился на больничном;</a:t>
            </a:r>
          </a:p>
          <a:p>
            <a:pPr eaLnBrk="1" hangingPunct="1"/>
            <a:r>
              <a:rPr lang="ru-RU" sz="2400" dirty="0" smtClean="0"/>
              <a:t>Не был подключён Интернет;</a:t>
            </a:r>
          </a:p>
          <a:p>
            <a:pPr eaLnBrk="1" hangingPunct="1"/>
            <a:r>
              <a:rPr lang="ru-RU" sz="2400" dirty="0" smtClean="0"/>
              <a:t>У учителя очень большая нагрузка;</a:t>
            </a:r>
          </a:p>
          <a:p>
            <a:pPr eaLnBrk="1" hangingPunct="1"/>
            <a:r>
              <a:rPr lang="ru-RU" sz="2400" dirty="0" smtClean="0"/>
              <a:t>Учителю не хватает навыка работы на компьютере;</a:t>
            </a:r>
          </a:p>
          <a:p>
            <a:pPr eaLnBrk="1" hangingPunct="1"/>
            <a:r>
              <a:rPr lang="ru-RU" sz="2400" dirty="0" smtClean="0"/>
              <a:t>Учитель потерял логин и пароль, не  сообщив об этом администрации;</a:t>
            </a:r>
          </a:p>
          <a:p>
            <a:pPr eaLnBrk="1" hangingPunct="1"/>
            <a:r>
              <a:rPr lang="ru-RU" sz="2400" dirty="0" smtClean="0"/>
              <a:t>По словам учителя возникли проблемы с паролем ребёнка</a:t>
            </a:r>
            <a:r>
              <a:rPr lang="ru-RU" sz="2400" dirty="0"/>
              <a:t>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/>
          <p:cNvPicPr>
            <a:picLocks noChangeAspect="1" noChangeArrowheads="1"/>
          </p:cNvPicPr>
          <p:nvPr/>
        </p:nvPicPr>
        <p:blipFill>
          <a:blip r:embed="rId3"/>
          <a:srcRect l="37396" b="-11510"/>
          <a:stretch>
            <a:fillRect/>
          </a:stretch>
        </p:blipFill>
        <p:spPr bwMode="auto">
          <a:xfrm>
            <a:off x="0" y="0"/>
            <a:ext cx="914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Заголовок 2"/>
          <p:cNvSpPr>
            <a:spLocks noGrp="1"/>
          </p:cNvSpPr>
          <p:nvPr>
            <p:ph type="title"/>
          </p:nvPr>
        </p:nvSpPr>
        <p:spPr>
          <a:xfrm>
            <a:off x="302840" y="404664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dirty="0" smtClean="0"/>
              <a:t>Учебные курсы (2016-2017 </a:t>
            </a:r>
            <a:r>
              <a:rPr lang="ru-RU" sz="4000" b="1" dirty="0" err="1" smtClean="0"/>
              <a:t>уч.год</a:t>
            </a:r>
            <a:r>
              <a:rPr lang="ru-RU" sz="4000" b="1" dirty="0" smtClean="0"/>
              <a:t>)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25603"/>
              </p:ext>
            </p:extLst>
          </p:nvPr>
        </p:nvGraphicFramePr>
        <p:xfrm>
          <a:off x="260972" y="1412776"/>
          <a:ext cx="8501122" cy="5188418"/>
        </p:xfrm>
        <a:graphic>
          <a:graphicData uri="http://schemas.openxmlformats.org/drawingml/2006/table">
            <a:tbl>
              <a:tblPr/>
              <a:tblGrid>
                <a:gridCol w="5192545"/>
                <a:gridCol w="3308577"/>
              </a:tblGrid>
              <a:tr h="420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0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 и география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Математика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7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6, 7, 8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7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6, 7, 8, 9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438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5, 6, 7,8, 9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7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4, 5, 6, 7, 8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7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5, 6, 7, 9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7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Окружающий мир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7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4,5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Химия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/>
          <p:cNvPicPr>
            <a:picLocks noChangeAspect="1" noChangeArrowheads="1"/>
          </p:cNvPicPr>
          <p:nvPr/>
        </p:nvPicPr>
        <p:blipFill>
          <a:blip r:embed="rId3"/>
          <a:srcRect l="37396" b="-11510"/>
          <a:stretch>
            <a:fillRect/>
          </a:stretch>
        </p:blipFill>
        <p:spPr bwMode="auto">
          <a:xfrm>
            <a:off x="0" y="0"/>
            <a:ext cx="914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Содержимое 1"/>
          <p:cNvSpPr>
            <a:spLocks noGrp="1"/>
          </p:cNvSpPr>
          <p:nvPr>
            <p:ph idx="1"/>
          </p:nvPr>
        </p:nvSpPr>
        <p:spPr>
          <a:xfrm>
            <a:off x="457200" y="1711325"/>
            <a:ext cx="8362950" cy="4525963"/>
          </a:xfrm>
        </p:spPr>
        <p:txBody>
          <a:bodyPr/>
          <a:lstStyle/>
          <a:p>
            <a:pPr eaLnBrk="1" hangingPunct="1"/>
            <a:r>
              <a:rPr lang="ru-RU" sz="2000" dirty="0" smtClean="0"/>
              <a:t>Владение компьютером на уровне пользователя.</a:t>
            </a:r>
          </a:p>
          <a:p>
            <a:pPr eaLnBrk="1" hangingPunct="1"/>
            <a:r>
              <a:rPr lang="ru-RU" sz="2000" dirty="0" smtClean="0"/>
              <a:t>Освоение приемов работы с оболочкой дистанционного обучения:</a:t>
            </a:r>
          </a:p>
          <a:p>
            <a:pPr lvl="1" eaLnBrk="1" hangingPunct="1"/>
            <a:r>
              <a:rPr lang="ru-RU" sz="2000" dirty="0" smtClean="0"/>
              <a:t>проверка работ, </a:t>
            </a:r>
          </a:p>
          <a:p>
            <a:pPr lvl="1" eaLnBrk="1" hangingPunct="1"/>
            <a:r>
              <a:rPr lang="ru-RU" sz="2000" dirty="0" smtClean="0"/>
              <a:t>организация обсуждений в электронной тетради, </a:t>
            </a:r>
          </a:p>
          <a:p>
            <a:pPr lvl="1" eaLnBrk="1" hangingPunct="1"/>
            <a:r>
              <a:rPr lang="ru-RU" sz="2000" dirty="0" smtClean="0"/>
              <a:t>работа в форуме.</a:t>
            </a:r>
          </a:p>
          <a:p>
            <a:pPr eaLnBrk="1" hangingPunct="1"/>
            <a:r>
              <a:rPr lang="ru-RU" sz="2000" dirty="0" smtClean="0"/>
              <a:t>Освоение приемов работы с цифровыми образовательными ресурсами:</a:t>
            </a:r>
          </a:p>
          <a:p>
            <a:pPr lvl="1" eaLnBrk="1" hangingPunct="1"/>
            <a:r>
              <a:rPr lang="ru-RU" sz="2000" dirty="0" err="1" smtClean="0"/>
              <a:t>флеш</a:t>
            </a:r>
            <a:r>
              <a:rPr lang="ru-RU" sz="2000" dirty="0" smtClean="0"/>
              <a:t>-моделями, </a:t>
            </a:r>
          </a:p>
          <a:p>
            <a:pPr lvl="1" eaLnBrk="1" hangingPunct="1"/>
            <a:r>
              <a:rPr lang="ru-RU" sz="2000" dirty="0" smtClean="0"/>
              <a:t>виртуальными лабораториями...</a:t>
            </a:r>
          </a:p>
          <a:p>
            <a:pPr eaLnBrk="1" hangingPunct="1"/>
            <a:endParaRPr lang="ru-RU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smtClean="0"/>
              <a:t>Требования к педагогам дистанционного обучения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689" y="5399220"/>
            <a:ext cx="8496622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alibri" pitchFamily="34" charset="0"/>
              </a:rPr>
              <a:t>В </a:t>
            </a:r>
            <a:r>
              <a:rPr lang="ru-RU" sz="2400" dirty="0">
                <a:latin typeface="Calibri" pitchFamily="34" charset="0"/>
              </a:rPr>
              <a:t>оценку работы руководителя включен критерий организации </a:t>
            </a:r>
            <a:r>
              <a:rPr lang="ru-RU" sz="2400" dirty="0" smtClean="0">
                <a:latin typeface="Calibri" pitchFamily="34" charset="0"/>
              </a:rPr>
              <a:t/>
            </a:r>
            <a:br>
              <a:rPr lang="ru-RU" sz="2400" dirty="0" smtClean="0">
                <a:latin typeface="Calibri" pitchFamily="34" charset="0"/>
              </a:rPr>
            </a:br>
            <a:r>
              <a:rPr lang="ru-RU" sz="2400" dirty="0" smtClean="0">
                <a:latin typeface="Calibri" pitchFamily="34" charset="0"/>
              </a:rPr>
              <a:t>дистанционной </a:t>
            </a:r>
            <a:r>
              <a:rPr lang="ru-RU" sz="2400" dirty="0">
                <a:latin typeface="Calibri" pitchFamily="34" charset="0"/>
              </a:rPr>
              <a:t>поддержки детей с ОВЗ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/>
          <p:cNvPicPr>
            <a:picLocks noChangeAspect="1" noChangeArrowheads="1"/>
          </p:cNvPicPr>
          <p:nvPr/>
        </p:nvPicPr>
        <p:blipFill>
          <a:blip r:embed="rId3"/>
          <a:srcRect l="37396" b="-11510"/>
          <a:stretch>
            <a:fillRect/>
          </a:stretch>
        </p:blipFill>
        <p:spPr bwMode="auto">
          <a:xfrm>
            <a:off x="0" y="0"/>
            <a:ext cx="914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Содержимое 1"/>
          <p:cNvSpPr>
            <a:spLocks noGrp="1"/>
          </p:cNvSpPr>
          <p:nvPr>
            <p:ph idx="1"/>
          </p:nvPr>
        </p:nvSpPr>
        <p:spPr>
          <a:xfrm>
            <a:off x="179388" y="1787525"/>
            <a:ext cx="8713787" cy="4233863"/>
          </a:xfrm>
        </p:spPr>
        <p:txBody>
          <a:bodyPr/>
          <a:lstStyle/>
          <a:p>
            <a:pPr eaLnBrk="1" hangingPunct="1"/>
            <a:r>
              <a:rPr lang="ru-RU" sz="2400" b="1" dirty="0" smtClean="0"/>
              <a:t>Организационный семинар  (сентябрь-октябрь)</a:t>
            </a:r>
          </a:p>
          <a:p>
            <a:pPr lvl="1" eaLnBrk="1" hangingPunct="1"/>
            <a:r>
              <a:rPr lang="ru-RU" sz="2000" dirty="0" smtClean="0"/>
              <a:t>Календарно-тематические планы с указанием режима проведения уроков (утверждаются в МОУ, и в соответствии с ними контролируется процесс обучения). Согласовать с методистом РЦ по предмету!</a:t>
            </a:r>
          </a:p>
          <a:p>
            <a:pPr eaLnBrk="1" hangingPunct="1"/>
            <a:r>
              <a:rPr lang="ru-RU" sz="2400" dirty="0" smtClean="0"/>
              <a:t>Обучающие семинары для педагогов по использованию дистанционных технологий и среды обучения.</a:t>
            </a:r>
          </a:p>
          <a:p>
            <a:pPr eaLnBrk="1" hangingPunct="1"/>
            <a:r>
              <a:rPr lang="ru-RU" sz="2400" dirty="0" smtClean="0"/>
              <a:t>Консультации методистов Ресурсного центра и Центра информационных технологий. </a:t>
            </a:r>
          </a:p>
          <a:p>
            <a:pPr eaLnBrk="1" hangingPunct="1"/>
            <a:r>
              <a:rPr lang="ru-RU" sz="2400" dirty="0" smtClean="0"/>
              <a:t>Пособия «Руководство по работе в среде дистанционного обучения </a:t>
            </a:r>
            <a:r>
              <a:rPr lang="ru-RU" sz="2400" dirty="0" err="1" smtClean="0"/>
              <a:t>Moodle</a:t>
            </a:r>
            <a:r>
              <a:rPr lang="ru-RU" sz="2400" dirty="0" smtClean="0"/>
              <a:t>» для педагога и обучающегося.</a:t>
            </a:r>
          </a:p>
          <a:p>
            <a:pPr eaLnBrk="1" hangingPunct="1"/>
            <a:endParaRPr lang="ru-RU" sz="2400" dirty="0" smtClean="0"/>
          </a:p>
        </p:txBody>
      </p:sp>
      <p:sp>
        <p:nvSpPr>
          <p:cNvPr id="13316" name="Заголовок 2"/>
          <p:cNvSpPr>
            <a:spLocks noGrp="1"/>
          </p:cNvSpPr>
          <p:nvPr>
            <p:ph type="title"/>
          </p:nvPr>
        </p:nvSpPr>
        <p:spPr>
          <a:xfrm>
            <a:off x="395288" y="341313"/>
            <a:ext cx="8229600" cy="1143000"/>
          </a:xfrm>
        </p:spPr>
        <p:txBody>
          <a:bodyPr/>
          <a:lstStyle/>
          <a:p>
            <a:pPr eaLnBrk="1" hangingPunct="1"/>
            <a:r>
              <a:rPr lang="ru-RU" sz="3700" b="1" dirty="0" smtClean="0"/>
              <a:t>Методическое обеспечение педагогов-</a:t>
            </a:r>
            <a:r>
              <a:rPr lang="ru-RU" sz="3700" b="1" dirty="0" err="1" smtClean="0"/>
              <a:t>тьюторов</a:t>
            </a:r>
            <a:endParaRPr lang="ru-RU" sz="3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 b="15253"/>
          <a:stretch>
            <a:fillRect/>
          </a:stretch>
        </p:blipFill>
        <p:spPr bwMode="auto">
          <a:xfrm>
            <a:off x="468313" y="1243013"/>
            <a:ext cx="8280400" cy="561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Среда дистанционного обучения</a:t>
            </a:r>
          </a:p>
        </p:txBody>
      </p:sp>
      <p:sp>
        <p:nvSpPr>
          <p:cNvPr id="16388" name="Содержимое 2"/>
          <p:cNvSpPr>
            <a:spLocks noGrp="1"/>
          </p:cNvSpPr>
          <p:nvPr>
            <p:ph idx="1"/>
          </p:nvPr>
        </p:nvSpPr>
        <p:spPr>
          <a:xfrm>
            <a:off x="1258888" y="1268413"/>
            <a:ext cx="4608512" cy="647700"/>
          </a:xfr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>
                <a:hlinkClick r:id="rId4"/>
              </a:rPr>
              <a:t>http://moodle.tgl.net.ru/</a:t>
            </a:r>
            <a:endParaRPr lang="ru-RU" smtClean="0"/>
          </a:p>
        </p:txBody>
      </p:sp>
      <p:pic>
        <p:nvPicPr>
          <p:cNvPr id="1026" name="Picture 2" descr="C:\Users\yvv\Downloads\Скриншот 2016-08-24 08-02-5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653136"/>
            <a:ext cx="4392488" cy="252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2843808" y="5877272"/>
            <a:ext cx="1440160" cy="2160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00200"/>
            <a:ext cx="7858180" cy="4525963"/>
          </a:xfrm>
        </p:spPr>
        <p:txBody>
          <a:bodyPr/>
          <a:lstStyle/>
          <a:p>
            <a:r>
              <a:rPr lang="ru-RU" dirty="0" smtClean="0"/>
              <a:t>Яковлева Вероника Владимировна (</a:t>
            </a:r>
            <a:r>
              <a:rPr lang="en-US" dirty="0" smtClean="0">
                <a:hlinkClick r:id="rId3"/>
              </a:rPr>
              <a:t>nikatgl@gmail.com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Телефон: 32-73-40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</TotalTime>
  <Words>739</Words>
  <Application>Microsoft Office PowerPoint</Application>
  <PresentationFormat>Экран (4:3)</PresentationFormat>
  <Paragraphs>96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Организация дистанционной поддержки обучения детей с ограниченными возможностями здоровья </vt:lpstr>
      <vt:lpstr>Обучение с использованием дистанционных технологий в 2015-2016 учебном году</vt:lpstr>
      <vt:lpstr>Об итогах обучения с использованием дистанционных технологий в 2015-2016 учебном году</vt:lpstr>
      <vt:lpstr>Причины!?</vt:lpstr>
      <vt:lpstr>Учебные курсы (2016-2017 уч.год) </vt:lpstr>
      <vt:lpstr>Требования к педагогам дистанционного обучения</vt:lpstr>
      <vt:lpstr>Методическое обеспечение педагогов-тьюторов</vt:lpstr>
      <vt:lpstr>Среда дистанционного обучения</vt:lpstr>
      <vt:lpstr>Контакты</vt:lpstr>
    </vt:vector>
  </TitlesOfParts>
  <Company>МОУ ДПОС "Центр медиаобразования"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дистанционном обучении детей с ограниченными возможностями здоровья в 2011-2012 учебном году</dc:title>
  <dc:creator>gip</dc:creator>
  <cp:lastModifiedBy>Яковлева Вероника Владимировна</cp:lastModifiedBy>
  <cp:revision>77</cp:revision>
  <dcterms:created xsi:type="dcterms:W3CDTF">2011-05-20T07:55:28Z</dcterms:created>
  <dcterms:modified xsi:type="dcterms:W3CDTF">2016-08-29T04:36:35Z</dcterms:modified>
</cp:coreProperties>
</file>