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5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73" r:id="rId12"/>
    <p:sldId id="276" r:id="rId13"/>
    <p:sldId id="260" r:id="rId14"/>
    <p:sldId id="263" r:id="rId15"/>
    <p:sldId id="264" r:id="rId16"/>
    <p:sldId id="27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9" autoAdjust="0"/>
  </p:normalViewPr>
  <p:slideViewPr>
    <p:cSldViewPr>
      <p:cViewPr varScale="1">
        <p:scale>
          <a:sx n="90" d="100"/>
          <a:sy n="90" d="100"/>
        </p:scale>
        <p:origin x="-21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73B5-5660-4B75-9092-319C971008A8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C31F-4BC7-48FC-A519-FD98A76F2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tgl.net.ru/index.php/IT-%D0%BA%D0%B0%D0%BB%D0%B5%D0%B9%D0%B4%D0%BE%D1%81%D0%BA%D0%BE%D0%BF_201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0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dirty="0" smtClean="0"/>
              <a:t>Также в </a:t>
            </a:r>
            <a:r>
              <a:rPr lang="ru-RU" dirty="0" err="1" smtClean="0"/>
              <a:t>ТолВики</a:t>
            </a:r>
            <a:r>
              <a:rPr lang="ru-RU" dirty="0" smtClean="0"/>
              <a:t> опубликованы</a:t>
            </a:r>
            <a:r>
              <a:rPr lang="ru-RU" baseline="0" dirty="0" smtClean="0"/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всех конкурсных мероприятий и результаты работ участников.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Обновлена информация разделов: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Интерактивное оборудование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робототехника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Отдельно я хочу отметить новый раздел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подготовленный нашими методистами -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Видеоколлекции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основным школьным предметам.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Межрегиональная конференция «Информационная образовательная среда как условие реализации ФГОС»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Срок проведения: март 2017 г.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Категории участников: педагогические работники образовательных учреждений всех типов и видов.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Тематика конференции разнообразна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dirty="0" smtClean="0"/>
              <a:t>По итогам конференции будет выпущен сборник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385D8-79AD-44F4-A9BF-21CCAE884C9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dirty="0" smtClean="0"/>
              <a:t>В прошедшем учебном году Центр информационных технологий организовал апробацию модуля РОСТ. В апробации приняли участие методисты Центра и инициативные группы педагогов из Лицея № 57 и Гимназии № 77. В тесном сотрудничестве с разработчиками модуля мы отработали полностью все процедуры от создания теста до его прохождения учениками и получения отчётов. В процессе апробации были подготовлены методические рекомендации по использованию модуля РОСТ и подробная инструкция для пользователей.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A1EB3-E225-45FE-8DBC-72447F3489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1400" dirty="0" smtClean="0"/>
              <a:t>Мы предлагаем всем желающим педагогам научиться и использовать модуль РОСТ в своей работе. Как это можно сделать?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1400" dirty="0" smtClean="0"/>
              <a:t>В сентябре будет опубликована подробная инструкция в модуле РОСТ.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1400" dirty="0" smtClean="0"/>
              <a:t>Мы опубликуем обучающие видеоролики по работе с этим модулем.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1400" dirty="0" smtClean="0"/>
              <a:t>Центр организует обучающие семинары по работе с модулем для творческих групп педагогов. 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D9E86-24C4-4899-BAD8-50D8E62363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Плохое информирование педагогов о мероприятиях.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большим удивлением на курсах повышения квалификации мы узнаём, что некоторые учителя до сих пор не знают о существовании портала 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Убедительно прошу вас – расскажите своим педагогам на совещании или педсовете о ресурсах портала. Они сами увидят все новости о наших и не только наших мероприятиях.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2. Слабая мотивация.</a:t>
            </a:r>
            <a:r>
              <a:rPr lang="ru-RU" baseline="0" dirty="0" smtClean="0"/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Сознательный отказ от освоения новых информационных технологий сужает инструментарий мышления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любые попытки оправдать отказ от новых технологий деструктивны. У любых технологий есть свои преимущества и ограничения, которые нужно осваивать для эффективного и продуктивного применения. </a:t>
            </a:r>
            <a:r>
              <a:rPr lang="ru-RU" b="1" dirty="0" smtClean="0"/>
              <a:t>Показательное мнение молодых учителей об электронных журналах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3. ОГЭ по информатике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0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заключении хочу подчеркнуть, что основной идеологией неформального повышения квалификации в МАОУ ДПО ЦИТ является не реклама современных информационных технологий, а демонстрация путей осмысленного внедрения их в образовательный процесс. Такой опыт работы в дальнейшем помогает педагогам эффективно организовать учебную деятельность на основе подбора учебных задач и средств обучения в соответствии с определенными видами деятельности и планируемыми результатами.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Традиционные мероприятия.</a:t>
            </a:r>
          </a:p>
          <a:p>
            <a:r>
              <a:rPr lang="ru-RU" dirty="0" smtClean="0"/>
              <a:t>Целевые категории участников назвать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1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Целевые категории участников назвать.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наши</a:t>
            </a:r>
            <a:r>
              <a:rPr lang="ru-RU" baseline="0" dirty="0" smtClean="0"/>
              <a:t> конкурсные мероприятия для педагогов и школьников преследуют не только задачу выявления лучших. Каждый проект, олимпиада или конкурс включают обучающий этап, в ходе которого участники получают новые знания об использовании ИКТ, формируют свою ИКТ-компетентность.</a:t>
            </a:r>
          </a:p>
          <a:p>
            <a:r>
              <a:rPr lang="ru-RU" dirty="0" smtClean="0"/>
              <a:t>Все конкурсные мероприятия проводятся в </a:t>
            </a:r>
            <a:r>
              <a:rPr lang="ru-RU" dirty="0" err="1" smtClean="0"/>
              <a:t>ТолВики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31F-4BC7-48FC-A519-FD98A76F28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4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Одним из популярных педагогических мероприятий является ежегодный дистанционный конкурс «IT-</a:t>
            </a:r>
            <a:r>
              <a:rPr lang="ru-RU" altLang="ru-RU" dirty="0" err="1" smtClean="0"/>
              <a:t>activity</a:t>
            </a:r>
            <a:r>
              <a:rPr lang="ru-RU" altLang="ru-RU" dirty="0" smtClean="0"/>
              <a:t>»</a:t>
            </a:r>
            <a:r>
              <a:rPr lang="en-US" altLang="ru-RU" dirty="0" smtClean="0"/>
              <a:t>. </a:t>
            </a:r>
            <a:r>
              <a:rPr lang="ru-RU" altLang="ru-RU" dirty="0" smtClean="0"/>
              <a:t>Конкурс существует уже более семи лет. С 2012 года основной темой конкурса являются технологии реализации ФГОС. Педагоги рассматривают вопросы формирования </a:t>
            </a:r>
            <a:r>
              <a:rPr lang="ru-RU" altLang="ru-RU" dirty="0" err="1" smtClean="0"/>
              <a:t>метапредметных</a:t>
            </a:r>
            <a:r>
              <a:rPr lang="ru-RU" altLang="ru-RU" dirty="0" smtClean="0"/>
              <a:t> результатов, создают дидактические задания, направленные на формирование универсальных учебных действий, организуют групповое сетевое взаимодействие учащихся. </a:t>
            </a:r>
          </a:p>
          <a:p>
            <a:r>
              <a:rPr lang="ru-RU" dirty="0" smtClean="0"/>
              <a:t>Каждый год тематика конкурса меняется. В прошлом учебном году была рассмотрена тема «Развитие познавательной мотивации учащихся». Тема настолько обширная, что было рассмотрено лишь несколько приемов.</a:t>
            </a:r>
            <a:r>
              <a:rPr lang="en-US" dirty="0" smtClean="0"/>
              <a:t> </a:t>
            </a:r>
            <a:r>
              <a:rPr lang="ru-RU" dirty="0" smtClean="0"/>
              <a:t>Тема вызвала огромный интерес среди участников, поэтому  организаторы планируют продолжить знакомство</a:t>
            </a:r>
            <a:r>
              <a:rPr lang="ru-RU" baseline="0" dirty="0" smtClean="0"/>
              <a:t> </a:t>
            </a:r>
            <a:r>
              <a:rPr lang="ru-RU" dirty="0" smtClean="0"/>
              <a:t>с другими методическими и дидактическими приемами по развитию познавательной мотивации. </a:t>
            </a:r>
          </a:p>
          <a:p>
            <a:r>
              <a:rPr lang="ru-RU" dirty="0" smtClean="0"/>
              <a:t>Мы давно ушли</a:t>
            </a:r>
            <a:r>
              <a:rPr lang="ru-RU" baseline="0" dirty="0" smtClean="0"/>
              <a:t> от определения </a:t>
            </a:r>
            <a:r>
              <a:rPr lang="ru-RU" dirty="0" smtClean="0"/>
              <a:t>призовых мест по итогам конкурса. Стараемся поощрить максимальное количество педагогов. В</a:t>
            </a:r>
            <a:r>
              <a:rPr lang="ru-RU" baseline="0" dirty="0" smtClean="0"/>
              <a:t> июне для победителей и лауреатов конкурса мы провели тренинг «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T-калейдоскоп 2016"/>
              </a:rPr>
              <a:t>IT-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T-калейдоскоп 2016"/>
              </a:rPr>
              <a:t>калейдоскоп 2016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темой которого выбрали использование мобильных приложений в образовании</a:t>
            </a:r>
            <a:r>
              <a:rPr lang="ru-RU" b="0" dirty="0" smtClean="0"/>
              <a:t>. </a:t>
            </a:r>
          </a:p>
          <a:p>
            <a:r>
              <a:rPr lang="ru-RU" dirty="0" smtClean="0"/>
              <a:t>Участниками конкурса ежегодно являются педагоги нашего города,</a:t>
            </a:r>
            <a:r>
              <a:rPr lang="ru-RU" baseline="0" dirty="0" smtClean="0"/>
              <a:t> а также других городов и регионов РФ. </a:t>
            </a:r>
            <a:r>
              <a:rPr lang="ru-RU" dirty="0" smtClean="0"/>
              <a:t>Рефлексия показывает,</a:t>
            </a:r>
            <a:r>
              <a:rPr lang="ru-RU" baseline="0" dirty="0" smtClean="0"/>
              <a:t> что большинство участников воспринимают конкурс, как форму повышения квалификации.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05140-CD0D-49FA-BF2E-EA29C2AA85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новом учебном году мы планируем использовать и другие</a:t>
            </a:r>
            <a:r>
              <a:rPr lang="ru-RU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формы повышения квалификации и методической поддержки – различные семинары, мастер-классы, тренинги.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мероприятия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адресованы педагогам различных предметных областей и включают вопросы применения современных педагогических технологий и освоение методики использования современных средств ИКТ. На семинарах мы стараемся рассматривать самые актуальные, трендовые технологии и модели обучения, средства ИКТ.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ДМС «Приёмы формирования навыков работы с информацией».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тема выбрана неслучайно. Любому современному человеку необходимо уметь ориентироваться в стремительном потоке информации, разумно и критически её оценивать, отделять главное от второстепенного, правду от вымысла. Для педагогов вдвойне необходимо владеть этими навыками, т.к. они должны научить этому учеников.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семинара приобрели навыки поиска информации в Интернет и определения её достоверности, познакомились с различными  приемами создания творческих заданий для учащихся по поиску информации, изучили успешный педагогический опыт в этом направлении.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практической работы педагоги проверили собственные возможности в определении ложной, фальшивой информации и разоблачении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фейков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самостоятельно создали дидактический материал для учащихся по своему предмету с целью формирования познавательных УУД. Кроме того, в ходе семинара педагоги освоили сервис для создания дидактических материалов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Learningapps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приобрели навыки совместной работы в таблицах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7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ДМС «Перевернутый класс» – инновационная модель обучения.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обучения «Перевёрнутый класс» стала популярной во многих странах мира более 10 лет назад, а в последнее время вызывает большой интерес и у российских педагогов. В основе этой модели лежит уход от лекционной урочной формы и переход в формат домашнего видео с графикой, наглядными опытами и другими видами информации.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семинара изучили основную концепцию «перевёрнутого» обучения и проанализировали модель, используя метод SWOT-анализа.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познакомились с коллекциями обучающих видеороликов по своему предмету и определили способы их применения на уроке.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ходе последнего этапа создали первые материалы для «перевёрнутого обучения» по своему предмету: спроектировали «перевёрнутый урок» с  инструкцией и инструментами самоконтроля для ученика; разработали сценарий видеоролика и сняли учебное видео.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2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ДМС «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Бриколаж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приём развития творческого мышления учащихся»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Бриколаж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один из трендов современного образования.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Бриколаж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образовании — это использование для учёбы всего, что угодно, кроме специально созданных инструментов, например, учебников.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семинара познакомились с новым образовательным трендом и самостоятельно разработали задания по своему предмету для развития творческого мышления учащихся в логике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бриколажа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Обязательным условием являлась ориентация заданий на уровни анализа, синтеза и оценки согласно таксономии педагогических целей Б.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Блума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ходе семинара педагоги освоили сервис для совместной работы и представления материалов – виртуальную доску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0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материалы семинаров и результаты работы участников опубликованы на муниципальном образовательном портале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ТолВики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доступны для изучения любому педагогу в любое время.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E43EC-24EE-4900-A31A-6749E095E8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9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2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0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8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2B0D-6BB1-4585-A943-BCCA550370D9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A875-39AF-489D-A6D3-07B23F665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6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o.gl/wHrvoY" TargetMode="External"/><Relationship Id="rId5" Type="http://schemas.openxmlformats.org/officeDocument/2006/relationships/hyperlink" Target="http://goo.gl/loDv4P" TargetMode="External"/><Relationship Id="rId4" Type="http://schemas.openxmlformats.org/officeDocument/2006/relationships/hyperlink" Target="http://goo.gl/VZ91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2S9zp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ip@itc.tgl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973" y="40050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Организация методической поддержки использования ИКТ в обучении школьников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Герасимова И.П.,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аместитель директора МАОУ ДПО ЦИТ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et21century.ru/wp-content/uploads/2015/12/cropped-back3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/>
          <a:stretch/>
        </p:blipFill>
        <p:spPr bwMode="auto">
          <a:xfrm>
            <a:off x="-36513" y="-27384"/>
            <a:ext cx="91833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http://newsgreat.ru/wp-content/uploads/2014/12/%D0%BA%D0%B0%D1%80%D1%82%D0%B8%D0%BD%D0%BA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47663"/>
            <a:ext cx="2535982" cy="154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628800"/>
            <a:ext cx="831862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семинаров и результаты работы участников: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ДМС «Приёмы формирования навыков работы с информацией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u="sng" dirty="0">
                <a:hlinkClick r:id="rId4"/>
              </a:rPr>
              <a:t>http://goo.gl/VZ91ER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ДМС «Перевернутый класс» – инновационная модель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400" u="sng" dirty="0">
                <a:hlinkClick r:id="rId5"/>
              </a:rPr>
              <a:t>http://goo.gl/loDv4P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ДМС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Бриколаж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как приём развития творческого мышления учащихся» </a:t>
            </a:r>
            <a:r>
              <a:rPr lang="ru-RU" sz="2400" u="sng" dirty="0">
                <a:hlinkClick r:id="rId6"/>
              </a:rPr>
              <a:t>http://goo.gl/wHrvoY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ТолВики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1620186"/>
            <a:ext cx="633670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всех конкурсных мероприятий и результаты работ участников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оборудование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робототехника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Видеоколлекции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основным школьным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предметам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goo.gl/2S9zpw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462903"/>
            <a:ext cx="3672408" cy="4350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548081"/>
            <a:ext cx="764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«Образование, трудоустройство и карьера в IT сфере г. Тольятти»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727" y="2618909"/>
            <a:ext cx="805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«Подготовка к единому государственному экзамену по информатике»</a:t>
            </a:r>
          </a:p>
        </p:txBody>
      </p:sp>
      <p:sp>
        <p:nvSpPr>
          <p:cNvPr id="14" name="4-конечная звезда 13"/>
          <p:cNvSpPr/>
          <p:nvPr/>
        </p:nvSpPr>
        <p:spPr>
          <a:xfrm>
            <a:off x="548405" y="1610961"/>
            <a:ext cx="332431" cy="41288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39552" y="2728084"/>
            <a:ext cx="332431" cy="41288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728" y="3831602"/>
            <a:ext cx="7641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предложения?</a:t>
            </a:r>
          </a:p>
        </p:txBody>
      </p:sp>
      <p:pic>
        <p:nvPicPr>
          <p:cNvPr id="9" name="Picture 2" descr="Онлайн-обучение - 10 причин за - Net4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841" y="4589497"/>
            <a:ext cx="3039126" cy="22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9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7"/>
          <p:cNvSpPr txBox="1">
            <a:spLocks noChangeArrowheads="1"/>
          </p:cNvSpPr>
          <p:nvPr/>
        </p:nvSpPr>
        <p:spPr bwMode="auto">
          <a:xfrm>
            <a:off x="468313" y="116632"/>
            <a:ext cx="835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Межрегиональная конференция «Информационная образовательная среда как условие реализации ФГОС»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793247" y="1844824"/>
            <a:ext cx="731525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Срок проведения: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март 2017 г.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Категории участников: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педагогические работники образовательных учреждений всех типов и видов.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Тематика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конференции: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использование ИКТ, перечень направлений будет опубликован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 итогам конференции будет выпущен сборник</a:t>
            </a:r>
          </a:p>
        </p:txBody>
      </p:sp>
      <p:pic>
        <p:nvPicPr>
          <p:cNvPr id="4" name="Picture 6" descr="http://2.s7.arpaddr.com/2/3A/83/696297803767088342/fullsiz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6" y="168667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8313" y="-27384"/>
            <a:ext cx="8218487" cy="74930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Апробация модуля РОСТ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АСУ РСО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 b="81390"/>
          <a:stretch>
            <a:fillRect/>
          </a:stretch>
        </p:blipFill>
        <p:spPr bwMode="auto">
          <a:xfrm>
            <a:off x="3232150" y="3006725"/>
            <a:ext cx="2752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Группа 21"/>
          <p:cNvGrpSpPr>
            <a:grpSpLocks/>
          </p:cNvGrpSpPr>
          <p:nvPr/>
        </p:nvGrpSpPr>
        <p:grpSpPr bwMode="auto">
          <a:xfrm>
            <a:off x="1908175" y="3962400"/>
            <a:ext cx="5327650" cy="1374775"/>
            <a:chOff x="971600" y="5201816"/>
            <a:chExt cx="7245278" cy="1656184"/>
          </a:xfrm>
        </p:grpSpPr>
        <p:pic>
          <p:nvPicPr>
            <p:cNvPr id="11280" name="Picture 4" descr="http://www.nitre.info/wp-content/uploads/2014/06/school-building-clip-art-clipartistinfo-netalloy-school-building-tattoo-tatoo-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201816"/>
              <a:ext cx="286655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655973" y="5438960"/>
              <a:ext cx="1355791" cy="332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МБУ № 57</a:t>
              </a:r>
            </a:p>
          </p:txBody>
        </p:sp>
        <p:grpSp>
          <p:nvGrpSpPr>
            <p:cNvPr id="11282" name="Группа 10"/>
            <p:cNvGrpSpPr>
              <a:grpSpLocks/>
            </p:cNvGrpSpPr>
            <p:nvPr/>
          </p:nvGrpSpPr>
          <p:grpSpPr bwMode="auto">
            <a:xfrm>
              <a:off x="5350323" y="5201816"/>
              <a:ext cx="2866555" cy="1656184"/>
              <a:chOff x="5364088" y="1484784"/>
              <a:chExt cx="2866555" cy="1656184"/>
            </a:xfrm>
          </p:grpSpPr>
          <p:pic>
            <p:nvPicPr>
              <p:cNvPr id="11283" name="Picture 4" descr="http://www.nitre.info/wp-content/uploads/2014/06/school-building-clip-art-clipartistinfo-netalloy-school-building-tattoo-tatoo-sv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1484784"/>
                <a:ext cx="2866555" cy="165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002655" y="1695154"/>
                <a:ext cx="1444307" cy="35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МБУ №77</a:t>
                </a:r>
              </a:p>
            </p:txBody>
          </p:sp>
        </p:grpSp>
      </p:grpSp>
      <p:grpSp>
        <p:nvGrpSpPr>
          <p:cNvPr id="11269" name="Группа 11"/>
          <p:cNvGrpSpPr>
            <a:grpSpLocks/>
          </p:cNvGrpSpPr>
          <p:nvPr/>
        </p:nvGrpSpPr>
        <p:grpSpPr bwMode="auto">
          <a:xfrm>
            <a:off x="3495675" y="1295400"/>
            <a:ext cx="2109788" cy="1374775"/>
            <a:chOff x="5364088" y="1484784"/>
            <a:chExt cx="2866555" cy="1656184"/>
          </a:xfrm>
        </p:grpSpPr>
        <p:pic>
          <p:nvPicPr>
            <p:cNvPr id="11278" name="Picture 4" descr="http://www.nitre.info/wp-content/uploads/2014/06/school-building-clip-art-clipartistinfo-netalloy-school-building-tattoo-tatoo-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84784"/>
              <a:ext cx="286655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198819" y="1695154"/>
              <a:ext cx="1078463" cy="359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ЦИТ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>
            <a:off x="3073400" y="3544888"/>
            <a:ext cx="1535113" cy="417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08513" y="3544888"/>
            <a:ext cx="1573212" cy="417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56125" y="2587625"/>
            <a:ext cx="4763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179388" y="5373688"/>
            <a:ext cx="886301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Подробная инструкция для пользователя РОСТ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Методические рекомендации по использованию РОСТ</a:t>
            </a:r>
          </a:p>
        </p:txBody>
      </p:sp>
      <p:grpSp>
        <p:nvGrpSpPr>
          <p:cNvPr id="11274" name="Группа 19"/>
          <p:cNvGrpSpPr>
            <a:grpSpLocks/>
          </p:cNvGrpSpPr>
          <p:nvPr/>
        </p:nvGrpSpPr>
        <p:grpSpPr bwMode="auto">
          <a:xfrm>
            <a:off x="280988" y="1082675"/>
            <a:ext cx="2108200" cy="1374775"/>
            <a:chOff x="5364088" y="1484784"/>
            <a:chExt cx="2866555" cy="1656184"/>
          </a:xfrm>
        </p:grpSpPr>
        <p:pic>
          <p:nvPicPr>
            <p:cNvPr id="11276" name="Picture 4" descr="http://www.nitre.info/wp-content/uploads/2014/06/school-building-clip-art-clipartistinfo-netalloy-school-building-tattoo-tatoo-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84784"/>
              <a:ext cx="286655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6197288" y="1695154"/>
              <a:ext cx="1081433" cy="359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solidFill>
                    <a:schemeClr val="tx1"/>
                  </a:solidFill>
                </a:rPr>
                <a:t>ИРТех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2505075" y="1770063"/>
            <a:ext cx="8429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68313" y="115888"/>
            <a:ext cx="8218487" cy="749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МАОУ ДПО ЦИТ предлагает…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 b="81390"/>
          <a:stretch>
            <a:fillRect/>
          </a:stretch>
        </p:blipFill>
        <p:spPr bwMode="auto">
          <a:xfrm>
            <a:off x="3232150" y="2547938"/>
            <a:ext cx="27527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Группа 21"/>
          <p:cNvGrpSpPr>
            <a:grpSpLocks/>
          </p:cNvGrpSpPr>
          <p:nvPr/>
        </p:nvGrpSpPr>
        <p:grpSpPr bwMode="auto">
          <a:xfrm>
            <a:off x="1908175" y="3503613"/>
            <a:ext cx="5327650" cy="1374775"/>
            <a:chOff x="971600" y="5201816"/>
            <a:chExt cx="7245278" cy="1656184"/>
          </a:xfrm>
        </p:grpSpPr>
        <p:pic>
          <p:nvPicPr>
            <p:cNvPr id="12300" name="Picture 4" descr="http://www.nitre.info/wp-content/uploads/2014/06/school-building-clip-art-clipartistinfo-netalloy-school-building-tattoo-tatoo-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201816"/>
              <a:ext cx="286655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655973" y="5438960"/>
              <a:ext cx="1355791" cy="332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МБУ № …</a:t>
              </a:r>
            </a:p>
          </p:txBody>
        </p:sp>
        <p:grpSp>
          <p:nvGrpSpPr>
            <p:cNvPr id="12302" name="Группа 10"/>
            <p:cNvGrpSpPr>
              <a:grpSpLocks/>
            </p:cNvGrpSpPr>
            <p:nvPr/>
          </p:nvGrpSpPr>
          <p:grpSpPr bwMode="auto">
            <a:xfrm>
              <a:off x="5350323" y="5201816"/>
              <a:ext cx="2866555" cy="1656184"/>
              <a:chOff x="5364088" y="1484784"/>
              <a:chExt cx="2866555" cy="1656184"/>
            </a:xfrm>
          </p:grpSpPr>
          <p:pic>
            <p:nvPicPr>
              <p:cNvPr id="12303" name="Picture 4" descr="http://www.nitre.info/wp-content/uploads/2014/06/school-building-clip-art-clipartistinfo-netalloy-school-building-tattoo-tatoo-sv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1484784"/>
                <a:ext cx="2866555" cy="165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002655" y="1695154"/>
                <a:ext cx="1444307" cy="35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МБУ №…</a:t>
                </a:r>
              </a:p>
            </p:txBody>
          </p:sp>
        </p:grpSp>
      </p:grpSp>
      <p:grpSp>
        <p:nvGrpSpPr>
          <p:cNvPr id="12293" name="Группа 11"/>
          <p:cNvGrpSpPr>
            <a:grpSpLocks/>
          </p:cNvGrpSpPr>
          <p:nvPr/>
        </p:nvGrpSpPr>
        <p:grpSpPr bwMode="auto">
          <a:xfrm>
            <a:off x="3495675" y="836613"/>
            <a:ext cx="2109788" cy="1374775"/>
            <a:chOff x="5364088" y="1484784"/>
            <a:chExt cx="2866555" cy="1656184"/>
          </a:xfrm>
        </p:grpSpPr>
        <p:pic>
          <p:nvPicPr>
            <p:cNvPr id="12298" name="Picture 4" descr="http://www.nitre.info/wp-content/uploads/2014/06/school-building-clip-art-clipartistinfo-netalloy-school-building-tattoo-tatoo-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84784"/>
              <a:ext cx="286655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198819" y="1695154"/>
              <a:ext cx="1078463" cy="359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ЦИТ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>
            <a:off x="3073400" y="3086100"/>
            <a:ext cx="1535113" cy="417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08513" y="3086100"/>
            <a:ext cx="1573212" cy="417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56125" y="2128838"/>
            <a:ext cx="4763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179388" y="5013325"/>
            <a:ext cx="88630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Изучить инструкцию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Посмотреть видеоролики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Войти в состав творческой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561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«Мы лишаем детей будущего, если продолжаем учить сегодня так, как учили этому вчера…»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Дьюи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global-d.ru/new_cms/pic/main_pi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r="44328" b="10188"/>
          <a:stretch/>
        </p:blipFill>
        <p:spPr bwMode="auto">
          <a:xfrm>
            <a:off x="1403648" y="565143"/>
            <a:ext cx="4709122" cy="2287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7059" y="16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140968"/>
            <a:ext cx="7641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gip@itc.tgl.ru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(8482) 32-73-40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4" y="5375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Повышение квалификации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7037" y="836712"/>
            <a:ext cx="8218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Курсы с использованием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ИОЧ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(сентябрь – октябрь 2016 г.)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41350" y="2276872"/>
            <a:ext cx="8064500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Проектная деятельность в информационной образовательной среде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XXI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века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Дистанционные технологии в деятельности педагога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15616" y="1772816"/>
            <a:ext cx="663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Вариативный блок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617663" y="4563125"/>
            <a:ext cx="6194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Курсы повышения квалификации  в области ИКТ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97013" y="5427489"/>
            <a:ext cx="6632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сентябре в учреждения будет направлено письмо с перечнем программ и формой заявки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950" y="4581128"/>
            <a:ext cx="885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serto.ru/newsimgs/7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982147" cy="8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4" y="53752"/>
            <a:ext cx="8229600" cy="78296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Конкурсные мероприятия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4030" y="1412776"/>
            <a:ext cx="8460457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Дистанционная обучающая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олимпиада по математике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ноябрь 2016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Дистанционная обучающая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олимпиада для начальных классов «Нескучная зима»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декабрь 2016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Дистанционный образовательный проект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«Новое поколение»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октябрь 2016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Дистанционный образовательный проект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«Я ищу затерянное время»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октябрь 2016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Дистанционный образовательный проект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Экоград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февраль 2017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Дистанционный образовательный проект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«Выбор-Профессия-Успех»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октябрь 2016 – май 2017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simcitynews.ru/wp-content/uploads/2012/09/Konkurs-na-SimCityNews.ru_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 bwMode="auto">
          <a:xfrm>
            <a:off x="3254675" y="764704"/>
            <a:ext cx="2109413" cy="6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4" y="53752"/>
            <a:ext cx="8229600" cy="78296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Конкурсные мероприятия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4031" y="2037616"/>
            <a:ext cx="80645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Городской конкурс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«Наша школьная библиотека»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октябрь 2016 – январь 2017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Городской фестиваль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«Инфо-Мир»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октябрь 2016 – февраль 2017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Городской конкурс для педагогов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IT-activity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январь – март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2017 </a:t>
            </a:r>
          </a:p>
        </p:txBody>
      </p:sp>
      <p:pic>
        <p:nvPicPr>
          <p:cNvPr id="11" name="Picture 4" descr="http://simcitynews.ru/wp-content/uploads/2012/09/Konkurs-na-SimCityNews.ru_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 bwMode="auto">
          <a:xfrm>
            <a:off x="3131840" y="979726"/>
            <a:ext cx="2075219" cy="6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ti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/>
          <a:stretch>
            <a:fillRect/>
          </a:stretch>
        </p:blipFill>
        <p:spPr bwMode="auto">
          <a:xfrm>
            <a:off x="468313" y="2349500"/>
            <a:ext cx="3729037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nz1.ru/uploads/posts/2015-10/thumbs/1444633658_shkolniki-s-telefon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14819"/>
          <a:stretch>
            <a:fillRect/>
          </a:stretch>
        </p:blipFill>
        <p:spPr bwMode="auto">
          <a:xfrm>
            <a:off x="4752975" y="2349500"/>
            <a:ext cx="370681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26308" b="72893"/>
          <a:stretch>
            <a:fillRect/>
          </a:stretch>
        </p:blipFill>
        <p:spPr bwMode="auto">
          <a:xfrm>
            <a:off x="2317121" y="175138"/>
            <a:ext cx="4103181" cy="12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Содержимое 17"/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785225" cy="533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 «Развитие познавательной мотивации учащихся»</a:t>
            </a:r>
          </a:p>
        </p:txBody>
      </p:sp>
    </p:spTree>
    <p:extLst>
      <p:ext uri="{BB962C8B-B14F-4D97-AF65-F5344CB8AC3E}">
        <p14:creationId xmlns:p14="http://schemas.microsoft.com/office/powerpoint/2010/main" val="33438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Семинары, мастер-классы, тренинги…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548081"/>
            <a:ext cx="764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современных педагогических технологий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727" y="2414398"/>
            <a:ext cx="805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использования современных средств ИКТ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548405" y="1610961"/>
            <a:ext cx="332431" cy="41288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39552" y="2656076"/>
            <a:ext cx="332431" cy="412884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92" y="4062551"/>
            <a:ext cx="7641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знания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инструменты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Копилки методических и дидактических материалов</a:t>
            </a:r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ulyanovskaya-oblast.doski.ru/i/27/84/278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7711"/>
            <a:ext cx="1870889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ДМС 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Приёмы формирования навыков работы с информацией»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3750131"/>
            <a:ext cx="764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поиска информации в Интернет и определения её достоверности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984" y="4653136"/>
            <a:ext cx="805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создания творческих заданий для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</a:p>
        </p:txBody>
      </p:sp>
      <p:sp>
        <p:nvSpPr>
          <p:cNvPr id="14" name="4-конечная звезда 13"/>
          <p:cNvSpPr/>
          <p:nvPr/>
        </p:nvSpPr>
        <p:spPr>
          <a:xfrm>
            <a:off x="548405" y="3952220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39552" y="4701917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4"/>
          <a:stretch/>
        </p:blipFill>
        <p:spPr bwMode="auto">
          <a:xfrm>
            <a:off x="107504" y="1198170"/>
            <a:ext cx="8189991" cy="1944216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0" y="6063679"/>
            <a:ext cx="805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Навыки совместной работы в таблицах </a:t>
            </a:r>
            <a:r>
              <a:rPr lang="ru-RU" dirty="0" err="1"/>
              <a:t>Google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5262299"/>
            <a:ext cx="805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Сервис для создания дидактических материалов </a:t>
            </a:r>
            <a:r>
              <a:rPr lang="ru-RU" dirty="0" err="1"/>
              <a:t>Learningapps</a:t>
            </a:r>
            <a:endParaRPr lang="ru-RU" dirty="0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48405" y="5373216"/>
            <a:ext cx="332431" cy="41288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539552" y="6112460"/>
            <a:ext cx="332431" cy="41288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4858642" y="1668579"/>
            <a:ext cx="4151989" cy="1904437"/>
            <a:chOff x="539552" y="1476375"/>
            <a:chExt cx="5328591" cy="2455025"/>
          </a:xfrm>
        </p:grpSpPr>
        <p:pic>
          <p:nvPicPr>
            <p:cNvPr id="22" name="Picture 2" descr="https://lh3.googleusercontent.com/Ij-Rej5cRj3STu6NY9CYyxTY5R6C5Q7DoyrT0jRcbQXmgltl3-c3M46oj8qu1LucnsrF1luPon32kx3axM8pxQWxrekXC_8l1AM_goe_GXPasBxz--9wHQF9m6OCPfs38ktAhyR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84784"/>
              <a:ext cx="2011662" cy="2446616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lh5.googleusercontent.com/8jL9uoiCZPy8ekC7rCJ2uvFBDp2_uO-e2-0uL7y6Uyt8bi__9Pc07c0PkhUQp9yNBvfU4p3Mu8DhmkfHJ7NaVaNqw9KxQDR73j35PCVSZN9Lon-PWpR3wWmIo8qme_Fgr_A5ZbD-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889" y="1483474"/>
              <a:ext cx="1657350" cy="2447926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lh5.googleusercontent.com/BiG9ohpzubexRFvmPbDyJ6leqFr69hZke6Tt02Zw9uQWjYnM2rwhkex4lnNdwX-zja6r4PkuyK8Z6o3NBxdFW8qRRCADJWTbfmZ9W_jGY0ALwAhgqkdjst12e_uyp8A7_nH5F2q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501" y="1476375"/>
              <a:ext cx="1623642" cy="2455025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 rot="1528523">
            <a:off x="5841470" y="2266854"/>
            <a:ext cx="18263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ФЕЙК ?</a:t>
            </a:r>
            <a:endParaRPr lang="ru-RU" sz="40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8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ДМС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«Перевернутый класс» – инновационная модель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817332"/>
            <a:ext cx="831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концепции «Перевёрнутого класса»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479503"/>
            <a:ext cx="83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коллекцией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обучающих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видеороликов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332381" y="3880212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23528" y="4479503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5157192"/>
            <a:ext cx="83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материалов для «перевёрнутого» обучения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323528" y="5157192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46723" y="5766355"/>
            <a:ext cx="805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Навыки съёмки и монтажа видео, публикации его в Интернет</a:t>
            </a:r>
            <a:endParaRPr lang="ru-RU" dirty="0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23528" y="5877272"/>
            <a:ext cx="332431" cy="41288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7"/>
          <a:stretch/>
        </p:blipFill>
        <p:spPr bwMode="auto">
          <a:xfrm>
            <a:off x="116072" y="1268760"/>
            <a:ext cx="8958126" cy="198442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95" y="1583067"/>
            <a:ext cx="4790230" cy="213396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ДМС «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Бриколаж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как приём развития творческого мышления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136904" cy="213530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4465404"/>
            <a:ext cx="831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опыта педагогического сообщества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127575"/>
            <a:ext cx="83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для развития творческого мышления учеников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332381" y="4528284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23528" y="5127575"/>
            <a:ext cx="332431" cy="412884"/>
          </a:xfrm>
          <a:prstGeom prst="star4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46723" y="5766355"/>
            <a:ext cx="805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Сервис </a:t>
            </a:r>
            <a:r>
              <a:rPr lang="ru-RU" dirty="0"/>
              <a:t>для совместной работы и представления материалов – </a:t>
            </a:r>
            <a:r>
              <a:rPr lang="ru-RU" dirty="0" smtClean="0"/>
              <a:t>виртуальная доска </a:t>
            </a:r>
            <a:r>
              <a:rPr lang="ru-RU" dirty="0" err="1"/>
              <a:t>Padlet</a:t>
            </a:r>
            <a:endParaRPr lang="ru-RU" dirty="0"/>
          </a:p>
        </p:txBody>
      </p:sp>
      <p:sp>
        <p:nvSpPr>
          <p:cNvPr id="20" name="4-конечная звезда 19"/>
          <p:cNvSpPr/>
          <p:nvPr/>
        </p:nvSpPr>
        <p:spPr>
          <a:xfrm>
            <a:off x="323528" y="5877272"/>
            <a:ext cx="332431" cy="41288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06" y="1402385"/>
            <a:ext cx="3388604" cy="312589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1539</Words>
  <Application>Microsoft Office PowerPoint</Application>
  <PresentationFormat>Экран (4:3)</PresentationFormat>
  <Paragraphs>151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методической поддержки использования ИКТ в обучении школьников</vt:lpstr>
      <vt:lpstr>Повышение квалификации</vt:lpstr>
      <vt:lpstr>Конкурсные мероприятия</vt:lpstr>
      <vt:lpstr>Конкурсные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«Мы лишаем детей будущего, если продолжаем учить сегодня так, как учили этому вчера…»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методической поддержки использования ИКТ в обучении школьников</dc:title>
  <dc:creator>Герасимова Ирина Петровна</dc:creator>
  <cp:lastModifiedBy>Admin</cp:lastModifiedBy>
  <cp:revision>25</cp:revision>
  <dcterms:created xsi:type="dcterms:W3CDTF">2016-08-24T11:56:42Z</dcterms:created>
  <dcterms:modified xsi:type="dcterms:W3CDTF">2016-08-28T18:00:00Z</dcterms:modified>
</cp:coreProperties>
</file>