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9"/>
  </p:notesMasterIdLst>
  <p:sldIdLst>
    <p:sldId id="256" r:id="rId2"/>
    <p:sldId id="257" r:id="rId3"/>
    <p:sldId id="258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59" r:id="rId15"/>
    <p:sldId id="260" r:id="rId16"/>
    <p:sldId id="288" r:id="rId17"/>
    <p:sldId id="27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68993" autoAdjust="0"/>
  </p:normalViewPr>
  <p:slideViewPr>
    <p:cSldViewPr>
      <p:cViewPr>
        <p:scale>
          <a:sx n="118" d="100"/>
          <a:sy n="118" d="100"/>
        </p:scale>
        <p:origin x="-1398" y="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37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8E0AD-B285-4352-983E-4FA249FA24D1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4A4AE-4A2F-45BE-9690-022404C1B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112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63.rkn.gov.ru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d.rkn.gov.ru/operators-registry/notification/form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 образовательные учреждения города Тольятти (детские сады, школы, гимназии лицеи и т.д.), являются операторами персональных данных своих работников и учащихся (воспитанников), обязаны обеспечивать обработку персональных данных в соответствии с законодательством РФ.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A4AE-4A2F-45BE-9690-022404C1B92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371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Если на официальном ОУ сайте есть какой-либо функционал, предусматривающий сбор персональных данных, например, форма обратной связи, личный кабинет, то на сайте должна быть размещена «Политика конфиденциальности», а при отправке данных пользователь сайта должен иметь возможность ознакомится «политикой».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A4AE-4A2F-45BE-9690-022404C1B92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4266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Утверждение форм согласия на обработку ПДн. Содержание формы согласия регламентируется ч.4 </a:t>
            </a:r>
            <a:r>
              <a:rPr lang="ru-RU" dirty="0" err="1" smtClean="0"/>
              <a:t>ст</a:t>
            </a:r>
            <a:r>
              <a:rPr lang="ru-RU" dirty="0" smtClean="0"/>
              <a:t> 9 152-ФЗ. Не у всех ОУ форма согласия соответствует требованиям закона: отсутствует перечень ПДн подлежащих обработке, отсутствует перечень действий с ПДн на которые даётся согласие, (отсутствует пункт о передачи ПДн 3-м лицам). Каждое ОУ передает данные в систему АСУ РСО, которая находится в </a:t>
            </a:r>
            <a:r>
              <a:rPr lang="ru-RU" dirty="0" err="1" smtClean="0"/>
              <a:t>ЦИТе</a:t>
            </a:r>
            <a:r>
              <a:rPr lang="ru-RU" dirty="0" smtClean="0"/>
              <a:t>, поэтому в согласии можно прописать: «Настоящим я также выражаю свое согласие на передачу моих персональных данных на хранение в МАОУ ДПО Центр информационных технологий городского округа Тольятти на основании соглашения об информационном обмене  с целью автоматизации процессов управления системой образования городского округа Тольятти.»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A4AE-4A2F-45BE-9690-022404C1B92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801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Неавтоматизированная обработка. Регулируется постановлением Правительства РФ N687. Согласно ему требуется определить места хранения и обработки ПДн: во всех кабинетах, в которых обрабатываются ПДн на бумаге, должны быть определены места хранения (сейф, шкаф, стеллаж), назначены ответственные за сохранность и конфиденциальность ПДн в конкретном кабинете, и определены правила доступа в защищаемые помещения. Желательно разработать инструкцию «Правила неавтоматизированной обработки ПДн»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A4AE-4A2F-45BE-9690-022404C1B92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88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Отсутствие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уведомления об обработке ПДн в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Роскмонадзор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либо неактуальное уведомление. Как я уже говорил ранее, необходимо актуализировать сведения, находящиеся в реестре операторов ПДн, или подать уведомление в случае его отсутствия.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Роскмонадзор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заявляет, что наличие или отсутствие уведомления не влияет на включение организации в план проверок.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Передача ПДн без согласия субъекта третьим лицам. РКН заявляет, что типичным нарушением данного вида является отправка сведений о работниках в банк для зачисления зарплаты на карты, или передача сведений в мед. учреждение для прохождения мед. осмотра, без согласия работника. Кроме согласия на передачу ПДн, необходимо соглашение с получателем ПДн о конфиденциальности полученных данных. Это может быть оформлено в виде пункта договора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Невыполнение пунктов Постановления Правительства N687. Нарушения данного вида касаются обработки ПДн на бумажных носителях. Например, если проверяющий заметит, что на столе лежат без присмотра стопки личных дел, а в качестве черновиков используются листы с ксерокопиями паспортов, то это будет являться нарушением. Роскомнадзор требует: при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обработке ПДн на бумаге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должны быть определены места хранения (кабинет, сейф, шкаф, стеллаж) исключающие доступ посторонних лиц, и ответственные за сохранность ПДн в этом кабинете.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Отсутствие политики конфиденциальности на официальном сайте, в случае сбора ПДн через сайт.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A4AE-4A2F-45BE-9690-022404C1B92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973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Две статьи КоАП, которые могут быть применены за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нарушения в сфере обработки ПДн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Статья 13.11. Нарушение установленного законом порядка сбора, хранения, использования или распространения информации о гражданах (персональных данных) – влечет предупреждение или наложение административного штрафа на граждан в размере от трехсот до пятисот рублей; на должностных лиц - от пятисот до одной тысячи рублей; на юридических лиц – от пяти тысяч до десяти тысяч рублей.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Статья 19.7. Непредставление сведений (информации). (Статья за отсутствие уведомления об обработке ПДн.) Непредставление или несвоевременное представление в государственный орган  осуществляющий государственный контроль (надзор), сведений (информации), представление которых предусмотрено законом и необходимо для осуществления этим органом  его законной деятельности, либо представление в государственный орган, осуществляющий (осуществляющему) государственный контроль (надзор), таких сведений (информации) в неполном объеме или в искаженном виде, влечет предупреждение или наложение административного штрафа на граждан в размере от ста до трехсот рублей; на должностных лиц – от трехсот до пятисот рублей; на юридических лиц – от трех тысяч до пяти тысяч рублей.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dirty="0" smtClean="0"/>
              <a:t>Статья 19.5. Невыполнение в срок законного предписания (постановления, представления, решения) органа (должностного лица), осуществляющего государственный надзор (контроль), муниципальный контроль</a:t>
            </a:r>
          </a:p>
          <a:p>
            <a:endParaRPr lang="ru-RU" dirty="0" smtClean="0"/>
          </a:p>
          <a:p>
            <a:pPr lvl="1"/>
            <a:r>
              <a:rPr lang="ru-RU" dirty="0" smtClean="0"/>
              <a:t>1. Невыполнение в установленный срок законного предписания (постановления, представления, решения) органа (должностного лица), осуществляющего государственный надзор (контроль), муниципальный контроль, об устранении нарушений </a:t>
            </a:r>
            <a:r>
              <a:rPr lang="ru-RU" smtClean="0"/>
              <a:t>законодательства - влечет </a:t>
            </a:r>
            <a:r>
              <a:rPr lang="ru-RU" dirty="0" smtClean="0"/>
              <a:t>наложение административного штрафа на граждан в размере от трехсот до пятисот рублей; на должностных лиц - от одной тысячи до двух тысяч рублей или дисквалификацию на срок до трех лет; на юридических лиц - от десяти тысяч до двадцати тысяч рублей.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A4AE-4A2F-45BE-9690-022404C1B92F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8339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A4AE-4A2F-45BE-9690-022404C1B92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397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Какие законодательные и нормативные правовые акты РФ регулируют обработку ПДн в ОУ?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 «Закон о персональных данных»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152-ФЗ,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Постановление Правительства РФ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1119 от 01.11.2012 «Об утверждении требований к защите персональных данных при их обработке в информационных системах персональных данных»,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Постановление правительства РФ от 15 сентября 2008 г.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687 «Об утверждении положения об особенностях обработки персональных данных, осуществляемой без использования средств автоматизации», Приказ ФСТЭК от 18 февраля 2013 г. N 21 «Об утверждении состава и содержания организационных и технических мер по обеспечению безопасности персональных данных при их обработке в информационных системах персональных данных».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A4AE-4A2F-45BE-9690-022404C1B92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13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Какие существуют виды обработки персональных данных в ОУ?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Есть 2 вида обработки ПДн: автоматизированная и неавтоматизированная обработка. Автоматизированная обработка производится с использованием компьютерной техники, систем баз данных. Термин «Информационная система персональных данных» относится именно к автоматизированной обработке. Пример автоматизированной обработки: бухгалтерский и кадровый учет с помощью системы 1С, электронная система контроля и управления доступом (турникеты со считывателями карт).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Хочу обратить внимание на то, что ОУ является оператором только тех систем, которые расположены на его территории и принадлежат ему. Но ОУ может использовать в своей работе системы, оператором которых не является, например АСУ РСО или школьное питание. В этом случае ОУ поручает обработку данных другому оператору, с которым должен быть договор, а субъекты ПДн должны дать согласие на передачу данных другому оператору. Вся ответственность за обработку ПДн ложится на оператора системы.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Неавтоматизированная обработка персональных данных – обработка, производящаяся на неэлектронных носителях (бумаге).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неавтоматизированной обработке относятся: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различные виды бумажных журналов (школьный журнал, учет прохода посетителей и т.п.);</a:t>
            </a:r>
            <a:b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личные дела сотрудников;</a:t>
            </a:r>
            <a:b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трудовые книжки;</a:t>
            </a:r>
            <a:b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личные дела учащихся;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медицинские карты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другие виды обработки, производящиеся на бумаге.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A4AE-4A2F-45BE-9690-022404C1B92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825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Какие государственные органы осуществляют контроль и надзор в сфере персональных данных?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Основной надзорный орган в области защиты персональных данных – Роскомнадзор. Он проводит плановые и неплановые проверки, реагирует на обращения граждан, связанные с нарушениями в сфере персональных данных.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Ежегодный план проверок организаций располагается в открытом доступе на сайте самарского управления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роскомнадзора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http://63.rkn.gov.ru/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На данный момент в нашей области не было проверок общеобразовательных учреждений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роскомнадзором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тем не менее, нужно быть готовым к такой проверки в любой момент, т.к. возможна внеплановая проверка по жалобе гражданина.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A4AE-4A2F-45BE-9690-022404C1B92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438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ч. 1 ст. 19 Закона № 152-ФЗ оператор при обработке персональных данных обязан принимать необходимые организационные и технические меры для защиты персональных данных от неправомерного или случайного доступа к ним, уничтожения, изменения, блокирования, копирования, распространения, а также от иных неправомерных действий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Выполнение требований законодательства можно разделить на 2 группы: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Проведение организационных мероприятий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Проведение мероприятий по технической защите персональных данных.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Роскомнадзор в настоящий момент занимается только контролем за выполнением организационных мероприятий по защите ПДн.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A4AE-4A2F-45BE-9690-022404C1B92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0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Главным условием защиты персональных данных является четкая регламентация функций работников, а также принадлежности работникам документов, дел, картотек, журналов персонального учета и баз данных.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 необходимо сделать ОУ как оператору персональных данных?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ч.1 статьи 22 Федерального закона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152 «О персональных данных» необходимо отправить в управление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роскомнадзора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 самарской области уведомление об обработке персональных данных, для внесения оператора в специальный реестр.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01.09.2015 вступили в силу изменения в статьи 18, 22, 23 Закона «О персональных данных», согласно которым оператор обязан обеспечить обработку персональных данных российских граждан в базах данных, находящихся на территории РФ.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связи с этими изменениями в «уведомлении об обработке ПДн» необходимо указать сведения о месте расположении баз данных. Роскомнадзор рекомендует всем операторам внести эти сведения в уведомление, а за одно актуализировать и другие сведения, содержащиеся в уведомлении, например, название организации, имя ответственного лица за обработку ПДн.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Подать уведомление или внести изменения в существующее можно через «Портал персональных данных»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Роскомназора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ru-RU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http://pd.rkn.gov.ru/operators-registry/notification/form/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после чего нужно распечатать и отправить по почте отправить уведомление в Роскомнадзор, копию оставить у себя.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A4AE-4A2F-45BE-9690-022404C1B92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693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Далее, необходимо разработать ряд локальных актов, инструкций, направленных на выполнение обязанностей оператора ПДн. Какого либо официального перечня необходимых внутренних документов оператора не существует, в законе лишь сказано «Оператор самостоятельно определяет состав и перечень мер, необходимых и достаточных для обеспечения выполнения обязанностей, предусмотренных настоящим Федеральным законом и принятыми в соответствии с ним нормативными правовыми актами»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 минимум должны быть приняты меры, которые вы видите на экране: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Приказ/ы о возложении на персональной ответственности за защиту персональных данных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Разрешительные документы о допуске конкретных сотрудников к обработке персональных данных.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Должностные инструкции сотрудников, имеющих отношение к обработке персональных данных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Письменное согласие субъектов персональных данных на их обработку.</a:t>
            </a:r>
          </a:p>
          <a:p>
            <a:pPr lvl="0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Наиболее важные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организационные моменты.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п.1 ч.1 статьи 18.1 в ОУ приказом должен быть назначен ответственный за организацию обработки ПДн, утверждены его должностные обязанности.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A4AE-4A2F-45BE-9690-022404C1B92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933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п.2 ч.1 статьи 18.1 должна быть разработана и утверждена политика (или положение) в отношении обработки ПДн. В положении должны быть определены цели обработки ПДн, правовые основания обработки, принципы обеспечения безопасности, печень обрабатываемых ПДн, доступ к ПДн, передача ПДн 3-м лицам (если такая передача осуществляется), сведения о реализуемых мерах защиты ПДн. Пример положения можно загрузить с сайта ЦИТ или </a:t>
            </a:r>
            <a:r>
              <a:rPr lang="ru-RU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Роскомнадзора</a:t>
            </a:r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разделе персональные данные.</a:t>
            </a:r>
            <a:b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Оператор должен тем или иным способом обеспечить неограниченный доступ к этому документу, например, опубликовать его на официальном сайте или на информационном стенде. Требования ч.2 ст. 18.1 152-ФЗ</a:t>
            </a:r>
          </a:p>
          <a:p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A4AE-4A2F-45BE-9690-022404C1B92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593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 на официальном сайте публикуются какие-либо персональные данные, например фотография и имя, закон требует получать согласие субъекта на публикацию. Такие данные являются общедоступными, и в отношении их не требуется соблюдать конфиденциальность. Роскомнадзор рекомендует максимально</a:t>
            </a:r>
            <a:r>
              <a:rPr lang="ru-R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обезличивать персональные данные детей, даже при наличии согласия на публикацию.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A4AE-4A2F-45BE-9690-022404C1B92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094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4919027-335C-4460-9524-551C2A38F0E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1233673-57BD-4E28-9D32-248BFC16E94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19027-335C-4460-9524-551C2A38F0E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33673-57BD-4E28-9D32-248BFC16E9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19027-335C-4460-9524-551C2A38F0E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33673-57BD-4E28-9D32-248BFC16E9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19027-335C-4460-9524-551C2A38F0E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33673-57BD-4E28-9D32-248BFC16E9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4919027-335C-4460-9524-551C2A38F0E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1233673-57BD-4E28-9D32-248BFC16E94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19027-335C-4460-9524-551C2A38F0E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1233673-57BD-4E28-9D32-248BFC16E94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19027-335C-4460-9524-551C2A38F0E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1233673-57BD-4E28-9D32-248BFC16E9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19027-335C-4460-9524-551C2A38F0E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33673-57BD-4E28-9D32-248BFC16E94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19027-335C-4460-9524-551C2A38F0E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33673-57BD-4E28-9D32-248BFC16E9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4919027-335C-4460-9524-551C2A38F0E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1233673-57BD-4E28-9D32-248BFC16E94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4919027-335C-4460-9524-551C2A38F0E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1233673-57BD-4E28-9D32-248BFC16E94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4919027-335C-4460-9524-551C2A38F0E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1233673-57BD-4E28-9D32-248BFC16E94A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Обработка персональных данных в образовательной организации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1883" y="4941168"/>
            <a:ext cx="6560234" cy="1752600"/>
          </a:xfrm>
        </p:spPr>
        <p:txBody>
          <a:bodyPr/>
          <a:lstStyle/>
          <a:p>
            <a:pPr lvl="0" algn="ctr"/>
            <a:r>
              <a:rPr lang="ru-RU" dirty="0">
                <a:solidFill>
                  <a:srgbClr val="CCCCCC"/>
                </a:solidFill>
                <a:cs typeface="Tahoma" pitchFamily="2"/>
              </a:rPr>
              <a:t>МАОУ ДПО ЦИТ,</a:t>
            </a:r>
          </a:p>
          <a:p>
            <a:pPr lvl="0" algn="ctr"/>
            <a:r>
              <a:rPr lang="ru-RU" dirty="0">
                <a:solidFill>
                  <a:srgbClr val="CCCCCC"/>
                </a:solidFill>
                <a:cs typeface="Tahoma" pitchFamily="2"/>
              </a:rPr>
              <a:t> </a:t>
            </a:r>
            <a:r>
              <a:rPr lang="ru-RU" dirty="0" smtClean="0">
                <a:solidFill>
                  <a:srgbClr val="CCCCCC"/>
                </a:solidFill>
                <a:cs typeface="Tahoma" pitchFamily="2"/>
              </a:rPr>
              <a:t> Фёдоров Василий, 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765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Организационные </a:t>
            </a:r>
            <a:r>
              <a:rPr lang="ru-RU" dirty="0" smtClean="0"/>
              <a:t>меры. Сайт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2160240"/>
          </a:xfrm>
        </p:spPr>
        <p:txBody>
          <a:bodyPr/>
          <a:lstStyle/>
          <a:p>
            <a:r>
              <a:rPr lang="ru-RU" b="1" dirty="0" smtClean="0"/>
              <a:t>Сайт:</a:t>
            </a:r>
          </a:p>
          <a:p>
            <a:pPr lvl="1"/>
            <a:r>
              <a:rPr lang="ru-RU" dirty="0" smtClean="0"/>
              <a:t>Публикация ПДн только с разрешения субъекта</a:t>
            </a:r>
          </a:p>
          <a:p>
            <a:pPr lvl="1"/>
            <a:r>
              <a:rPr lang="ru-RU" dirty="0" smtClean="0"/>
              <a:t>Размещение политики конфиденциальности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16045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Организационные </a:t>
            </a:r>
            <a:r>
              <a:rPr lang="ru-RU" dirty="0" smtClean="0"/>
              <a:t>меры. Сайт</a:t>
            </a:r>
            <a:endParaRPr lang="ru-RU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556792"/>
            <a:ext cx="5385984" cy="4335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17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591288"/>
          </a:xfrm>
        </p:spPr>
        <p:txBody>
          <a:bodyPr>
            <a:normAutofit fontScale="90000"/>
          </a:bodyPr>
          <a:lstStyle/>
          <a:p>
            <a:r>
              <a:rPr lang="ru-RU" dirty="0"/>
              <a:t>Организационные </a:t>
            </a:r>
            <a:r>
              <a:rPr lang="ru-RU" dirty="0" smtClean="0"/>
              <a:t>меры. Согласие на обработку ПДн.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032448"/>
          </a:xfrm>
        </p:spPr>
        <p:txBody>
          <a:bodyPr>
            <a:normAutofit/>
          </a:bodyPr>
          <a:lstStyle/>
          <a:p>
            <a:r>
              <a:rPr lang="ru-RU" dirty="0" smtClean="0"/>
              <a:t>ФИО, </a:t>
            </a:r>
            <a:r>
              <a:rPr lang="ru-RU" dirty="0"/>
              <a:t>адрес субъекта персональных </a:t>
            </a:r>
            <a:r>
              <a:rPr lang="ru-RU" dirty="0" smtClean="0"/>
              <a:t>данных или представителя</a:t>
            </a:r>
          </a:p>
          <a:p>
            <a:r>
              <a:rPr lang="ru-RU" dirty="0" smtClean="0"/>
              <a:t>Наименование и адрес ОУ</a:t>
            </a:r>
            <a:endParaRPr lang="en-US" dirty="0" smtClean="0"/>
          </a:p>
          <a:p>
            <a:r>
              <a:rPr lang="ru-RU" dirty="0" smtClean="0"/>
              <a:t>Цель обработки ПДн</a:t>
            </a:r>
            <a:endParaRPr lang="ru-RU" dirty="0"/>
          </a:p>
          <a:p>
            <a:r>
              <a:rPr lang="ru-RU" dirty="0" smtClean="0"/>
              <a:t>Перечень ПДн подлежащих обработке</a:t>
            </a:r>
          </a:p>
          <a:p>
            <a:r>
              <a:rPr lang="ru-RU" dirty="0" smtClean="0"/>
              <a:t>Перечень действий, на совершение которых даётся согласие</a:t>
            </a:r>
          </a:p>
          <a:p>
            <a:r>
              <a:rPr lang="ru-RU" dirty="0" smtClean="0"/>
              <a:t>Срок действия согласия</a:t>
            </a:r>
          </a:p>
        </p:txBody>
      </p:sp>
    </p:spTree>
    <p:extLst>
      <p:ext uri="{BB962C8B-B14F-4D97-AF65-F5344CB8AC3E}">
        <p14:creationId xmlns:p14="http://schemas.microsoft.com/office/powerpoint/2010/main" val="350863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591288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Организационные </a:t>
            </a:r>
            <a:r>
              <a:rPr lang="ru-RU" sz="3600" dirty="0" smtClean="0"/>
              <a:t>меры.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ru-RU" sz="3600" dirty="0" smtClean="0"/>
              <a:t>Неавтоматизированная обработка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032448"/>
          </a:xfrm>
        </p:spPr>
        <p:txBody>
          <a:bodyPr/>
          <a:lstStyle/>
          <a:p>
            <a:r>
              <a:rPr lang="ru-RU" dirty="0" smtClean="0"/>
              <a:t>Определение </a:t>
            </a:r>
            <a:r>
              <a:rPr lang="ru-RU" dirty="0"/>
              <a:t>мест хранения и обработки </a:t>
            </a:r>
            <a:r>
              <a:rPr lang="ru-RU" dirty="0" smtClean="0"/>
              <a:t>ПДн</a:t>
            </a:r>
          </a:p>
          <a:p>
            <a:r>
              <a:rPr lang="ru-RU" dirty="0"/>
              <a:t>Определение правил доступа в защищаемые </a:t>
            </a:r>
            <a:r>
              <a:rPr lang="ru-RU" dirty="0" smtClean="0"/>
              <a:t>помещения</a:t>
            </a:r>
          </a:p>
          <a:p>
            <a:r>
              <a:rPr lang="ru-RU" dirty="0" smtClean="0"/>
              <a:t>Назначение ответственных за сохранность ПДн.</a:t>
            </a:r>
          </a:p>
        </p:txBody>
      </p:sp>
    </p:spTree>
    <p:extLst>
      <p:ext uri="{BB962C8B-B14F-4D97-AF65-F5344CB8AC3E}">
        <p14:creationId xmlns:p14="http://schemas.microsoft.com/office/powerpoint/2010/main" val="270326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53536"/>
            <a:ext cx="8352928" cy="1143000"/>
          </a:xfrm>
        </p:spPr>
        <p:txBody>
          <a:bodyPr>
            <a:noAutofit/>
          </a:bodyPr>
          <a:lstStyle/>
          <a:p>
            <a:r>
              <a:rPr lang="ru-RU" dirty="0" smtClean="0"/>
              <a:t>Наиболее частые нарушения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cs typeface="Tahoma" pitchFamily="2"/>
              </a:rPr>
              <a:t>Не направление уведомления об обработке </a:t>
            </a:r>
            <a:r>
              <a:rPr lang="ru-RU" dirty="0" err="1" smtClean="0">
                <a:cs typeface="Tahoma" pitchFamily="2"/>
              </a:rPr>
              <a:t>ПДн</a:t>
            </a:r>
            <a:r>
              <a:rPr lang="ru-RU" dirty="0" smtClean="0">
                <a:cs typeface="Tahoma" pitchFamily="2"/>
              </a:rPr>
              <a:t> в РКН, либо неактуальное уведомление.</a:t>
            </a:r>
          </a:p>
          <a:p>
            <a:pPr lvl="0"/>
            <a:r>
              <a:rPr lang="ru-RU" dirty="0" smtClean="0">
                <a:cs typeface="Tahoma" pitchFamily="2"/>
              </a:rPr>
              <a:t>Передача </a:t>
            </a:r>
            <a:r>
              <a:rPr lang="ru-RU" dirty="0" err="1" smtClean="0">
                <a:cs typeface="Tahoma" pitchFamily="2"/>
              </a:rPr>
              <a:t>ПДн</a:t>
            </a:r>
            <a:r>
              <a:rPr lang="ru-RU" dirty="0" smtClean="0">
                <a:cs typeface="Tahoma" pitchFamily="2"/>
              </a:rPr>
              <a:t> без согласия субъекта третьим лицам.</a:t>
            </a:r>
          </a:p>
          <a:p>
            <a:pPr lvl="0"/>
            <a:r>
              <a:rPr lang="ru-RU" dirty="0" smtClean="0">
                <a:cs typeface="Tahoma" pitchFamily="2"/>
              </a:rPr>
              <a:t>Невыполнение пунктов Постановления </a:t>
            </a:r>
            <a:r>
              <a:rPr lang="ru-RU" dirty="0">
                <a:cs typeface="Tahoma" pitchFamily="2"/>
              </a:rPr>
              <a:t>Правительства</a:t>
            </a:r>
            <a:r>
              <a:rPr lang="en-US" dirty="0">
                <a:cs typeface="Tahoma" pitchFamily="2"/>
              </a:rPr>
              <a:t> </a:t>
            </a:r>
            <a:r>
              <a:rPr lang="en-US" dirty="0">
                <a:latin typeface="Cambria" panose="02040503050406030204" pitchFamily="18" charset="0"/>
                <a:cs typeface="Tahoma" pitchFamily="2"/>
              </a:rPr>
              <a:t>N687</a:t>
            </a:r>
            <a:r>
              <a:rPr lang="en-US" dirty="0">
                <a:cs typeface="Tahoma" pitchFamily="2"/>
              </a:rPr>
              <a:t> </a:t>
            </a:r>
          </a:p>
          <a:p>
            <a:pPr lvl="0"/>
            <a:r>
              <a:rPr lang="ru-RU" dirty="0" smtClean="0">
                <a:cs typeface="Tahoma" pitchFamily="2"/>
              </a:rPr>
              <a:t>Отсутствие политики </a:t>
            </a:r>
            <a:r>
              <a:rPr lang="ru-RU" dirty="0" err="1" smtClean="0">
                <a:cs typeface="Tahoma" pitchFamily="2"/>
              </a:rPr>
              <a:t>конфиденци-альности</a:t>
            </a:r>
            <a:r>
              <a:rPr lang="ru-RU" dirty="0" smtClean="0">
                <a:cs typeface="Tahoma" pitchFamily="2"/>
              </a:rPr>
              <a:t> на официальном сайте, в случае сбора </a:t>
            </a:r>
            <a:r>
              <a:rPr lang="ru-RU" dirty="0" err="1" smtClean="0">
                <a:cs typeface="Tahoma" pitchFamily="2"/>
              </a:rPr>
              <a:t>ПДн</a:t>
            </a:r>
            <a:r>
              <a:rPr lang="ru-RU" dirty="0" smtClean="0">
                <a:cs typeface="Tahoma" pitchFamily="2"/>
              </a:rPr>
              <a:t> через сайт.</a:t>
            </a:r>
            <a:endParaRPr lang="ru-RU" dirty="0"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48433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53536"/>
            <a:ext cx="8352928" cy="1143000"/>
          </a:xfrm>
        </p:spPr>
        <p:txBody>
          <a:bodyPr>
            <a:noAutofit/>
          </a:bodyPr>
          <a:lstStyle/>
          <a:p>
            <a:r>
              <a:rPr lang="ru-RU" dirty="0" smtClean="0"/>
              <a:t>Ответственность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dirty="0"/>
              <a:t>Кодекс об административных правонарушениях </a:t>
            </a:r>
            <a:r>
              <a:rPr lang="ru-RU" sz="3000" dirty="0" smtClean="0"/>
              <a:t>РФ</a:t>
            </a:r>
            <a:r>
              <a:rPr lang="en-US" sz="3000" dirty="0" smtClean="0"/>
              <a:t>:</a:t>
            </a:r>
          </a:p>
          <a:p>
            <a:r>
              <a:rPr lang="ru-RU" sz="3000" dirty="0"/>
              <a:t>Статья 13.11. Нарушение установленного законом порядка сбора, хранения, использования или распространения информации о гражданах (персональных данных</a:t>
            </a:r>
            <a:r>
              <a:rPr lang="ru-RU" sz="3000" dirty="0" smtClean="0"/>
              <a:t>)</a:t>
            </a:r>
            <a:r>
              <a:rPr lang="en-US" sz="3000" dirty="0" smtClean="0"/>
              <a:t> – </a:t>
            </a:r>
            <a:r>
              <a:rPr lang="ru-RU" sz="3000" dirty="0" smtClean="0"/>
              <a:t>штраф от 5 000 до 10 000 р.</a:t>
            </a:r>
            <a:endParaRPr lang="ru-RU" sz="3000" dirty="0"/>
          </a:p>
          <a:p>
            <a:r>
              <a:rPr lang="ru-RU" sz="2800" dirty="0"/>
              <a:t>Статья 19.7. Непредставление сведений (информации</a:t>
            </a:r>
            <a:r>
              <a:rPr lang="ru-RU" sz="2800" smtClean="0"/>
              <a:t>) – штраф от 3 000 до 5 000р.</a:t>
            </a:r>
            <a:endParaRPr lang="ru-RU" sz="3000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1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53536"/>
            <a:ext cx="8352928" cy="1143000"/>
          </a:xfrm>
        </p:spPr>
        <p:txBody>
          <a:bodyPr>
            <a:noAutofit/>
          </a:bodyPr>
          <a:lstStyle/>
          <a:p>
            <a:r>
              <a:rPr lang="ru-RU" dirty="0" smtClean="0"/>
              <a:t>Ответственность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dirty="0"/>
              <a:t>Кодекс об административных правонарушениях </a:t>
            </a:r>
            <a:r>
              <a:rPr lang="ru-RU" sz="3000" dirty="0" smtClean="0"/>
              <a:t>РФ</a:t>
            </a:r>
            <a:r>
              <a:rPr lang="en-US" sz="3000" dirty="0" smtClean="0"/>
              <a:t>:</a:t>
            </a:r>
          </a:p>
          <a:p>
            <a:r>
              <a:rPr lang="ru-RU" dirty="0"/>
              <a:t>Статья 19.5. Невыполнение в срок законного предписания (постановления, представления, решения) органа (должностного лица), осуществляющего государственный надзор (контроль), муниципальный </a:t>
            </a:r>
            <a:r>
              <a:rPr lang="ru-RU" dirty="0" smtClean="0"/>
              <a:t>контроль. Штраф </a:t>
            </a:r>
            <a:r>
              <a:rPr lang="ru-RU" dirty="0"/>
              <a:t>от </a:t>
            </a:r>
            <a:r>
              <a:rPr lang="ru-RU" dirty="0" smtClean="0"/>
              <a:t>10000 до 20000 рублей</a:t>
            </a:r>
            <a:r>
              <a:rPr lang="ru-RU" dirty="0"/>
              <a:t>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029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53536"/>
            <a:ext cx="8784976" cy="1143000"/>
          </a:xfrm>
        </p:spPr>
        <p:txBody>
          <a:bodyPr>
            <a:noAutofit/>
          </a:bodyPr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cs typeface="Tahoma" pitchFamily="2"/>
              </a:rPr>
              <a:t>Вопросы?</a:t>
            </a:r>
            <a:endParaRPr lang="ru-RU" dirty="0"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7831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375264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З</a:t>
            </a:r>
            <a:r>
              <a:rPr lang="ru-RU" dirty="0" smtClean="0">
                <a:effectLst/>
              </a:rPr>
              <a:t>аконодательные </a:t>
            </a:r>
            <a:r>
              <a:rPr lang="ru-RU" dirty="0">
                <a:effectLst/>
              </a:rPr>
              <a:t>и нормативные правовые акты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734192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«Закон о персональных данных» </a:t>
            </a:r>
            <a:r>
              <a:rPr lang="en-US" dirty="0"/>
              <a:t>N</a:t>
            </a:r>
            <a:r>
              <a:rPr lang="ru-RU" dirty="0" smtClean="0"/>
              <a:t>152-ФЗ</a:t>
            </a:r>
          </a:p>
          <a:p>
            <a:pPr lvl="0"/>
            <a:r>
              <a:rPr lang="ru-RU" dirty="0"/>
              <a:t>Постановление Правительства РФ </a:t>
            </a:r>
            <a:r>
              <a:rPr lang="en-US" dirty="0"/>
              <a:t>N</a:t>
            </a:r>
            <a:r>
              <a:rPr lang="ru-RU" dirty="0"/>
              <a:t>1119 от </a:t>
            </a:r>
            <a:r>
              <a:rPr lang="ru-RU" dirty="0" smtClean="0"/>
              <a:t>01.11.2012</a:t>
            </a:r>
          </a:p>
          <a:p>
            <a:pPr lvl="0"/>
            <a:r>
              <a:rPr lang="ru-RU" dirty="0"/>
              <a:t>Постановление правительства РФ </a:t>
            </a:r>
            <a:r>
              <a:rPr lang="en-US" dirty="0"/>
              <a:t>N</a:t>
            </a:r>
            <a:r>
              <a:rPr lang="ru-RU" dirty="0"/>
              <a:t>687 </a:t>
            </a:r>
            <a:r>
              <a:rPr lang="ru-RU" dirty="0" smtClean="0"/>
              <a:t>от </a:t>
            </a:r>
            <a:r>
              <a:rPr lang="ru-RU" dirty="0"/>
              <a:t>15 сентября 2008 г</a:t>
            </a:r>
            <a:r>
              <a:rPr lang="ru-RU" dirty="0" smtClean="0"/>
              <a:t>.</a:t>
            </a:r>
          </a:p>
          <a:p>
            <a:pPr lvl="0"/>
            <a:r>
              <a:rPr lang="ru-RU" dirty="0"/>
              <a:t>Приказ ФСТЭК от 18 февраля 2013 г. N 21</a:t>
            </a:r>
            <a:endParaRPr lang="ru-RU" dirty="0"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40812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53536"/>
            <a:ext cx="8352928" cy="1231248"/>
          </a:xfrm>
        </p:spPr>
        <p:txBody>
          <a:bodyPr>
            <a:noAutofit/>
          </a:bodyPr>
          <a:lstStyle/>
          <a:p>
            <a:r>
              <a:rPr lang="ru-RU" dirty="0" smtClean="0">
                <a:effectLst/>
              </a:rPr>
              <a:t>Виды </a:t>
            </a:r>
            <a:r>
              <a:rPr lang="ru-RU" dirty="0">
                <a:effectLst/>
              </a:rPr>
              <a:t>обработки персональных данных в ОУ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99701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3000" dirty="0" smtClean="0"/>
              <a:t> </a:t>
            </a:r>
            <a:endParaRPr lang="ru-RU" sz="3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990" y="2852936"/>
            <a:ext cx="2004865" cy="2008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32854" y="1844824"/>
            <a:ext cx="3263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dirty="0" smtClean="0"/>
              <a:t>Автоматизированная</a:t>
            </a:r>
            <a:endParaRPr lang="ru-RU" sz="2400" dirty="0"/>
          </a:p>
          <a:p>
            <a:pPr lvl="0" algn="ctr"/>
            <a:r>
              <a:rPr lang="ru-RU" sz="2400" dirty="0" smtClean="0"/>
              <a:t>обработка</a:t>
            </a:r>
            <a:endParaRPr lang="ru-RU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852935"/>
            <a:ext cx="2232248" cy="1788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44008" y="1877923"/>
            <a:ext cx="351955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ru-RU" sz="2400" dirty="0" smtClean="0"/>
              <a:t>Неавтоматизированная</a:t>
            </a:r>
          </a:p>
          <a:p>
            <a:pPr algn="ctr"/>
            <a:r>
              <a:rPr lang="ru-RU" sz="2400" dirty="0" smtClean="0"/>
              <a:t>обработка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148064" y="4861585"/>
            <a:ext cx="2595582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Бумажные журналы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Личные дела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Трудовые книжки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115616" y="4723086"/>
            <a:ext cx="3400290" cy="120032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1С Бухгалтерия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1С Зарплата и кадры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Любые базы персональных </a:t>
            </a:r>
            <a:br>
              <a:rPr lang="ru-RU" dirty="0" smtClean="0"/>
            </a:br>
            <a:r>
              <a:rPr lang="ru-RU" dirty="0" smtClean="0"/>
              <a:t>данных на территории ОУ</a:t>
            </a:r>
          </a:p>
        </p:txBody>
      </p:sp>
    </p:spTree>
    <p:extLst>
      <p:ext uri="{BB962C8B-B14F-4D97-AF65-F5344CB8AC3E}">
        <p14:creationId xmlns:p14="http://schemas.microsoft.com/office/powerpoint/2010/main" val="65548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Контролирующие органы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Роскомнадзор </a:t>
            </a:r>
            <a:r>
              <a:rPr lang="ru-RU" u="sng" dirty="0"/>
              <a:t>http://63.rkn.gov.ru</a:t>
            </a:r>
            <a:r>
              <a:rPr lang="ru-RU" u="sng" dirty="0" smtClean="0"/>
              <a:t>/</a:t>
            </a:r>
          </a:p>
          <a:p>
            <a:pPr lvl="1"/>
            <a:r>
              <a:rPr lang="ru-RU" dirty="0" smtClean="0"/>
              <a:t>планы </a:t>
            </a:r>
            <a:r>
              <a:rPr lang="ru-RU" dirty="0" smtClean="0"/>
              <a:t>проверок,</a:t>
            </a:r>
          </a:p>
          <a:p>
            <a:pPr lvl="1"/>
            <a:r>
              <a:rPr lang="ru-RU" dirty="0" smtClean="0"/>
              <a:t>рассмотрение </a:t>
            </a:r>
            <a:r>
              <a:rPr lang="ru-RU" dirty="0" smtClean="0"/>
              <a:t>запросов,</a:t>
            </a:r>
          </a:p>
          <a:p>
            <a:pPr lvl="1"/>
            <a:r>
              <a:rPr lang="ru-RU" dirty="0" smtClean="0"/>
              <a:t>Консультации по вопросам обработки ПДн</a:t>
            </a:r>
            <a:endParaRPr lang="ru-RU" dirty="0" smtClean="0"/>
          </a:p>
          <a:p>
            <a:r>
              <a:rPr lang="ru-RU" dirty="0" smtClean="0"/>
              <a:t>ФСТЭК</a:t>
            </a:r>
          </a:p>
          <a:p>
            <a:r>
              <a:rPr lang="ru-RU" dirty="0" smtClean="0"/>
              <a:t>ФСБ</a:t>
            </a:r>
          </a:p>
        </p:txBody>
      </p:sp>
    </p:spTree>
    <p:extLst>
      <p:ext uri="{BB962C8B-B14F-4D97-AF65-F5344CB8AC3E}">
        <p14:creationId xmlns:p14="http://schemas.microsoft.com/office/powerpoint/2010/main" val="114327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Меры защиты персональных данных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3768" y="1700808"/>
            <a:ext cx="396044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Меры защиты</a:t>
            </a:r>
            <a:endParaRPr lang="ru-RU" sz="4000" dirty="0"/>
          </a:p>
        </p:txBody>
      </p:sp>
      <p:sp>
        <p:nvSpPr>
          <p:cNvPr id="5" name="Стрелка вниз 4"/>
          <p:cNvSpPr/>
          <p:nvPr/>
        </p:nvSpPr>
        <p:spPr>
          <a:xfrm rot="1656219">
            <a:off x="1957411" y="2840331"/>
            <a:ext cx="504056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3889222"/>
            <a:ext cx="3910734" cy="11959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900" dirty="0" err="1" smtClean="0"/>
              <a:t>Организацион-ные</a:t>
            </a:r>
            <a:endParaRPr lang="ru-RU" sz="39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44008" y="3907847"/>
            <a:ext cx="3910734" cy="11959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900" dirty="0" smtClean="0"/>
              <a:t>Технические</a:t>
            </a:r>
            <a:endParaRPr lang="ru-RU" sz="3900" dirty="0"/>
          </a:p>
        </p:txBody>
      </p:sp>
      <p:sp>
        <p:nvSpPr>
          <p:cNvPr id="10" name="Стрелка вниз 9"/>
          <p:cNvSpPr/>
          <p:nvPr/>
        </p:nvSpPr>
        <p:spPr>
          <a:xfrm rot="20665824">
            <a:off x="6347347" y="2782710"/>
            <a:ext cx="504056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680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Организационные меры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Направить уведомление в Роскомнадзор</a:t>
            </a:r>
            <a:br>
              <a:rPr lang="ru-RU" dirty="0" smtClean="0"/>
            </a:br>
            <a:r>
              <a:rPr lang="ru-RU" u="sng" dirty="0"/>
              <a:t>http://pd.rkn.gov.ru/operators-registry/notification/form</a:t>
            </a:r>
            <a:r>
              <a:rPr lang="ru-RU" u="sng" dirty="0" smtClean="0"/>
              <a:t>/</a:t>
            </a:r>
          </a:p>
          <a:p>
            <a:r>
              <a:rPr lang="ru-RU" dirty="0" smtClean="0"/>
              <a:t>или уточнить данные </a:t>
            </a:r>
          </a:p>
          <a:p>
            <a:r>
              <a:rPr lang="ru-RU" dirty="0" smtClean="0"/>
              <a:t>Разработать организационно распорядительную документацию</a:t>
            </a:r>
          </a:p>
        </p:txBody>
      </p:sp>
    </p:spTree>
    <p:extLst>
      <p:ext uri="{BB962C8B-B14F-4D97-AF65-F5344CB8AC3E}">
        <p14:creationId xmlns:p14="http://schemas.microsoft.com/office/powerpoint/2010/main" val="1107379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Организационные меры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663083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Ответственный </a:t>
            </a:r>
            <a:r>
              <a:rPr lang="ru-RU" sz="2400" dirty="0"/>
              <a:t>за организацию обработки </a:t>
            </a:r>
            <a:r>
              <a:rPr lang="ru-RU" sz="2400" dirty="0" smtClean="0"/>
              <a:t>ПДн</a:t>
            </a:r>
          </a:p>
          <a:p>
            <a:r>
              <a:rPr lang="ru-RU" sz="2400" dirty="0" smtClean="0"/>
              <a:t>Положение об обработке ПДн</a:t>
            </a:r>
          </a:p>
          <a:p>
            <a:r>
              <a:rPr lang="ru-RU" sz="2400" dirty="0"/>
              <a:t>Определение перечня ИСПДн </a:t>
            </a:r>
            <a:endParaRPr lang="ru-RU" sz="2400" dirty="0" smtClean="0"/>
          </a:p>
          <a:p>
            <a:r>
              <a:rPr lang="ru-RU" sz="2400" dirty="0"/>
              <a:t>Определение уровня защищенности </a:t>
            </a:r>
            <a:r>
              <a:rPr lang="ru-RU" sz="2400" dirty="0" smtClean="0"/>
              <a:t>ИСПДн</a:t>
            </a:r>
            <a:endParaRPr lang="ru-RU" sz="2400" dirty="0"/>
          </a:p>
          <a:p>
            <a:r>
              <a:rPr lang="ru-RU" sz="2400" dirty="0"/>
              <a:t>Определение актуальных угроз ИСПДн и способов их нейтрализации</a:t>
            </a:r>
            <a:r>
              <a:rPr lang="ru-RU" sz="2400" dirty="0" smtClean="0"/>
              <a:t>.</a:t>
            </a:r>
          </a:p>
          <a:p>
            <a:pPr lvl="0"/>
            <a:r>
              <a:rPr lang="ru-RU" sz="2400" dirty="0" smtClean="0"/>
              <a:t>Определение перечня </a:t>
            </a:r>
            <a:r>
              <a:rPr lang="ru-RU" sz="2400" dirty="0"/>
              <a:t>должностей сотрудников, допущенных к обработке ПДн.</a:t>
            </a:r>
          </a:p>
          <a:p>
            <a:r>
              <a:rPr lang="ru-RU" sz="2400" dirty="0"/>
              <a:t>Определение мест хранения и обработки ПДн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Утверждение инструкции пользователя ИСПДн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Утверждение форм согласия на обработку ПДн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Утверждение правил рассмотрения запросов субъектов персональных ПДн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796131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Организационные меры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663083"/>
          </a:xfrm>
        </p:spPr>
        <p:txBody>
          <a:bodyPr>
            <a:normAutofit/>
          </a:bodyPr>
          <a:lstStyle/>
          <a:p>
            <a:r>
              <a:rPr lang="ru-RU" sz="2400" dirty="0"/>
              <a:t>Журнал регистрации (учета) носителей информации содержащих ПДн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Инструкции </a:t>
            </a:r>
            <a:r>
              <a:rPr lang="ru-RU" sz="2400" dirty="0"/>
              <a:t>по резервному </a:t>
            </a:r>
            <a:r>
              <a:rPr lang="ru-RU" sz="2400" dirty="0" smtClean="0"/>
              <a:t>копированию, </a:t>
            </a:r>
            <a:r>
              <a:rPr lang="ru-RU" sz="2400" dirty="0"/>
              <a:t>антивирусному </a:t>
            </a:r>
            <a:r>
              <a:rPr lang="ru-RU" sz="2400" dirty="0" smtClean="0"/>
              <a:t>контролю, </a:t>
            </a:r>
            <a:r>
              <a:rPr lang="ru-RU" sz="2400" dirty="0"/>
              <a:t>парольной </a:t>
            </a:r>
            <a:r>
              <a:rPr lang="ru-RU" sz="2400" dirty="0" smtClean="0"/>
              <a:t>защите.</a:t>
            </a:r>
          </a:p>
          <a:p>
            <a:r>
              <a:rPr lang="ru-RU" sz="2400" dirty="0"/>
              <a:t>Документальное оформление уничтожения ПДн при достижении целей обработки</a:t>
            </a:r>
          </a:p>
        </p:txBody>
      </p:sp>
    </p:spTree>
    <p:extLst>
      <p:ext uri="{BB962C8B-B14F-4D97-AF65-F5344CB8AC3E}">
        <p14:creationId xmlns:p14="http://schemas.microsoft.com/office/powerpoint/2010/main" val="2735539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Организационные </a:t>
            </a:r>
            <a:r>
              <a:rPr lang="ru-RU" dirty="0" smtClean="0"/>
              <a:t>меры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Положение об обработке ПДн:</a:t>
            </a:r>
          </a:p>
          <a:p>
            <a:pPr lvl="1"/>
            <a:r>
              <a:rPr lang="ru-RU" dirty="0"/>
              <a:t>цели обработки </a:t>
            </a:r>
            <a:r>
              <a:rPr lang="ru-RU" dirty="0" smtClean="0"/>
              <a:t>ПДн,</a:t>
            </a:r>
          </a:p>
          <a:p>
            <a:pPr lvl="1"/>
            <a:r>
              <a:rPr lang="ru-RU" dirty="0" smtClean="0"/>
              <a:t>правовые </a:t>
            </a:r>
            <a:r>
              <a:rPr lang="ru-RU" dirty="0"/>
              <a:t>основания </a:t>
            </a:r>
            <a:r>
              <a:rPr lang="ru-RU" dirty="0" smtClean="0"/>
              <a:t>обработки,</a:t>
            </a:r>
          </a:p>
          <a:p>
            <a:pPr lvl="1"/>
            <a:r>
              <a:rPr lang="ru-RU" dirty="0" smtClean="0"/>
              <a:t>принципы </a:t>
            </a:r>
            <a:r>
              <a:rPr lang="ru-RU" dirty="0"/>
              <a:t>обеспечения </a:t>
            </a:r>
            <a:r>
              <a:rPr lang="ru-RU" dirty="0" smtClean="0"/>
              <a:t>безопасности,</a:t>
            </a:r>
          </a:p>
          <a:p>
            <a:pPr lvl="1"/>
            <a:r>
              <a:rPr lang="ru-RU" dirty="0" smtClean="0"/>
              <a:t>печень </a:t>
            </a:r>
            <a:r>
              <a:rPr lang="ru-RU" dirty="0"/>
              <a:t>обрабатываемых </a:t>
            </a:r>
            <a:r>
              <a:rPr lang="ru-RU" dirty="0" smtClean="0"/>
              <a:t>ПДн,</a:t>
            </a:r>
          </a:p>
          <a:p>
            <a:pPr lvl="1"/>
            <a:r>
              <a:rPr lang="ru-RU" dirty="0" smtClean="0"/>
              <a:t>доступ </a:t>
            </a:r>
            <a:r>
              <a:rPr lang="ru-RU" dirty="0"/>
              <a:t>к </a:t>
            </a:r>
            <a:r>
              <a:rPr lang="ru-RU" dirty="0" smtClean="0"/>
              <a:t>ПДн,</a:t>
            </a:r>
          </a:p>
          <a:p>
            <a:pPr lvl="1"/>
            <a:r>
              <a:rPr lang="ru-RU" dirty="0" smtClean="0"/>
              <a:t>передача </a:t>
            </a:r>
            <a:r>
              <a:rPr lang="ru-RU" dirty="0"/>
              <a:t>ПДн 3-м </a:t>
            </a:r>
            <a:r>
              <a:rPr lang="ru-RU" dirty="0" smtClean="0"/>
              <a:t>лицам</a:t>
            </a:r>
          </a:p>
          <a:p>
            <a:pPr lvl="1"/>
            <a:r>
              <a:rPr lang="ru-RU" dirty="0" smtClean="0"/>
              <a:t>сведения </a:t>
            </a:r>
            <a:r>
              <a:rPr lang="ru-RU" dirty="0"/>
              <a:t>о реализуемых мерах защиты ПДн</a:t>
            </a:r>
            <a:r>
              <a:rPr lang="ru-RU" dirty="0" smtClean="0"/>
              <a:t>.</a:t>
            </a:r>
          </a:p>
          <a:p>
            <a:pPr marL="411480" lvl="1" indent="0">
              <a:buNone/>
            </a:pPr>
            <a:r>
              <a:rPr lang="ru-RU" dirty="0" smtClean="0"/>
              <a:t>Образец</a:t>
            </a:r>
            <a:r>
              <a:rPr lang="en-US" dirty="0"/>
              <a:t>: </a:t>
            </a:r>
            <a:r>
              <a:rPr lang="en-US" dirty="0">
                <a:solidFill>
                  <a:srgbClr val="0070C0"/>
                </a:solidFill>
              </a:rPr>
              <a:t>http://www.tgl.net.ru</a:t>
            </a:r>
            <a:r>
              <a:rPr lang="en-US" dirty="0" smtClean="0">
                <a:solidFill>
                  <a:srgbClr val="0070C0"/>
                </a:solidFill>
              </a:rPr>
              <a:t>/ 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828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2348</TotalTime>
  <Words>2236</Words>
  <Application>Microsoft Office PowerPoint</Application>
  <PresentationFormat>Экран (4:3)</PresentationFormat>
  <Paragraphs>157</Paragraphs>
  <Slides>17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Литейная</vt:lpstr>
      <vt:lpstr>Обработка персональных данных в образовательной организации</vt:lpstr>
      <vt:lpstr>Законодательные и нормативные правовые акты </vt:lpstr>
      <vt:lpstr>Виды обработки персональных данных в ОУ</vt:lpstr>
      <vt:lpstr>Контролирующие органы</vt:lpstr>
      <vt:lpstr>Меры защиты персональных данных</vt:lpstr>
      <vt:lpstr>Организационные меры</vt:lpstr>
      <vt:lpstr>Организационные меры</vt:lpstr>
      <vt:lpstr>Организационные меры</vt:lpstr>
      <vt:lpstr>Организационные меры</vt:lpstr>
      <vt:lpstr>Организационные меры. Сайт</vt:lpstr>
      <vt:lpstr>Организационные меры. Сайт</vt:lpstr>
      <vt:lpstr>Организационные меры. Согласие на обработку ПДн. </vt:lpstr>
      <vt:lpstr>Организационные меры.  Неавтоматизированная обработка </vt:lpstr>
      <vt:lpstr>Наиболее частые нарушения</vt:lpstr>
      <vt:lpstr>Ответственность</vt:lpstr>
      <vt:lpstr>Ответственность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ayv</dc:creator>
  <cp:lastModifiedBy>Василий Федоров</cp:lastModifiedBy>
  <cp:revision>86</cp:revision>
  <dcterms:created xsi:type="dcterms:W3CDTF">2016-02-29T17:40:38Z</dcterms:created>
  <dcterms:modified xsi:type="dcterms:W3CDTF">2016-03-21T07:13:52Z</dcterms:modified>
</cp:coreProperties>
</file>