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2"/>
  </p:notesMasterIdLst>
  <p:sldIdLst>
    <p:sldId id="256" r:id="rId2"/>
    <p:sldId id="257" r:id="rId3"/>
    <p:sldId id="264" r:id="rId4"/>
    <p:sldId id="265" r:id="rId5"/>
    <p:sldId id="258" r:id="rId6"/>
    <p:sldId id="259" r:id="rId7"/>
    <p:sldId id="260" r:id="rId8"/>
    <p:sldId id="261" r:id="rId9"/>
    <p:sldId id="263" r:id="rId10"/>
    <p:sldId id="266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654" autoAdjust="0"/>
  </p:normalViewPr>
  <p:slideViewPr>
    <p:cSldViewPr>
      <p:cViewPr>
        <p:scale>
          <a:sx n="100" d="100"/>
          <a:sy n="100" d="100"/>
        </p:scale>
        <p:origin x="-1932" y="-2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EA946-CE29-4613-AFD1-3601998A839C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78A2FF-71F1-4E69-AF61-46751C91E3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738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rkn.gov.ru/personal-data/register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rkn.gov.ru/personal-data/forms/p333/" TargetMode="External"/><Relationship Id="rId4" Type="http://schemas.openxmlformats.org/officeDocument/2006/relationships/hyperlink" Target="http://rkn.gov.ru/personal-data/forms/notification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По результатам</a:t>
            </a:r>
            <a:r>
              <a:rPr lang="ru-RU" baseline="0" dirty="0" smtClean="0"/>
              <a:t> семинара принято решение разработать и согласовать с Самарским управлением Роскомнадзора формы согласия на обработку персональных данных, форму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разъяснения субъекту персональных данных последствий отказа предоставить персональные данные. О завершении разработки тих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форм будет сообщено.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8A2FF-71F1-4E69-AF61-46751C91E3D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3461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Примеры заполнения полей</a:t>
            </a:r>
            <a:r>
              <a:rPr lang="ru-RU" baseline="0" dirty="0" smtClean="0"/>
              <a:t> «Правовое основание обработки персональных данных» и «Описание мер…»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8A2FF-71F1-4E69-AF61-46751C91E3D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600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Возможные организационные меры, направленные на исполнения закона «О персональных данных», содержаться в статьях 18.1 и 19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«Закона о персональных данных»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152-ФЗ,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Постановление Правительства РФ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1119 от 01.11.2012 «Об утверждении требований к защите персональных данных при их обработке в информационных системах персональных данных», Постановление правительства РФ от 15 сентября 2008 г.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687 «Об утверждении положения об особенностях обработки персональных данных, осуществляемой без использования средств автоматизации».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Исходя и этих статей, мы рекомендуем принять следующие локальные акты: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8A2FF-71F1-4E69-AF61-46751C91E3D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281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Приказ о назначении «Ответственного за организацию обработки персональных данных». Имя этого работника должно быть указано в реестре операторов персональных данных.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Должностные обязанности «ответственного»  могут быть утверждены в виде должностной инструкции. 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обязанности «ответственного»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может входить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Осуществление внутреннего контроля за соблюдением работниками организации законодательства Российской Федерации о персональных данных, в том числе требований к защите персональных данных;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Доведение до сведения работников организации положений законодательства Российской Федерации о персональных данных, локальных актов по вопросам обработки персональных данных, требований к защите персональных данных;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Участие в разработке и пересмотре локальных актов учреждения, регулирующих обработку персональных данных (положений, правил, перечней и др.);</a:t>
            </a:r>
          </a:p>
          <a:p>
            <a:pPr marL="0" lvl="0" indent="0">
              <a:buFont typeface="Arial" panose="020B0604020202020204" pitchFamily="34" charset="0"/>
              <a:buNone/>
            </a:pPr>
            <a:r>
              <a:rPr lang="ru-RU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Ссылка</a:t>
            </a:r>
            <a:r>
              <a:rPr lang="ru-RU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пример приказа и должностной инструкции:  </a:t>
            </a:r>
            <a:r>
              <a:rPr lang="en-US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http://www.tgl.net.ru/files/infosafety/pdn_prikaz_otv.docx , http://www.tgl.net.ru/files/infosafety/pdn_instruction.docx</a:t>
            </a:r>
          </a:p>
          <a:p>
            <a:pPr marL="0" lvl="0" indent="0">
              <a:buFont typeface="Arial" panose="020B0604020202020204" pitchFamily="34" charset="0"/>
              <a:buNone/>
            </a:pPr>
            <a:endParaRPr lang="en-US" sz="120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Arial" panose="020B0604020202020204" pitchFamily="34" charset="0"/>
              <a:buNone/>
            </a:pPr>
            <a:endParaRPr lang="ru-RU" sz="120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8A2FF-71F1-4E69-AF61-46751C91E3D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236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Также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необходимо разработать и п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ринять «Положение об обработке персональных данных», если это ещё не сделано. Это основополагающий документ, в котором определяются цели обработки ПДн, принципы обеспечения безопасности, печень обрабатываемых ПДн, доступ к ПДн, передача персональных данных 3-м лицам. Этот документ публичный, т.е. любой человек должен иметь возможность с ним ознакомиться. Поэтому не следует вносить в него излишне подробную информацию о мерах технической защиты или конфиденциальную информацию.</a:t>
            </a:r>
          </a:p>
          <a:p>
            <a:r>
              <a:rPr lang="ru-RU" dirty="0" smtClean="0"/>
              <a:t>Приложениями к</a:t>
            </a:r>
            <a:r>
              <a:rPr lang="ru-RU" baseline="0" dirty="0" smtClean="0"/>
              <a:t> приказу, которым принимается «Положение», могут быть различные инструкции, направленные на защиту ПДн (см. далее).</a:t>
            </a:r>
          </a:p>
          <a:p>
            <a:r>
              <a:rPr lang="ru-RU" baseline="0" dirty="0" smtClean="0"/>
              <a:t>Пример «Положения» для общеобразовательного учреждения </a:t>
            </a:r>
            <a:r>
              <a:rPr lang="en-US" baseline="0" dirty="0" smtClean="0">
                <a:solidFill>
                  <a:srgbClr val="FF0000"/>
                </a:solidFill>
              </a:rPr>
              <a:t>http://www.tgl.net.ru/files/infosafety/polozhenie_pdn.docx</a:t>
            </a:r>
            <a:r>
              <a:rPr lang="ru-RU" baseline="0" dirty="0" smtClean="0"/>
              <a:t> (для учащихся и их законных представителей), </a:t>
            </a:r>
            <a:r>
              <a:rPr lang="en-US" baseline="0" dirty="0" smtClean="0"/>
              <a:t>http://www.tgl.net.ru/files/infosafety/pologenie_zashit_pdn_sotrudn.pdf</a:t>
            </a:r>
            <a:r>
              <a:rPr lang="ru-RU" baseline="0" dirty="0" smtClean="0"/>
              <a:t> (для сотрудников)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8A2FF-71F1-4E69-AF61-46751C91E3D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232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Приказ о допуске сотрудников учреждения к обработке персональных данных. В этом приказе определяются, категории персональных данных, к которым имеют доступ работники, занимающие определённые должности. Например, 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Главный бухгалтер – ФИО, адрес, сведения для расчета </a:t>
            </a:r>
            <a:r>
              <a:rPr lang="ru-RU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з.п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., и т.д.</a:t>
            </a:r>
          </a:p>
          <a:p>
            <a:r>
              <a:rPr lang="ru-RU" dirty="0" smtClean="0"/>
              <a:t>Пример приказа:</a:t>
            </a:r>
            <a:r>
              <a:rPr lang="ru-RU" baseline="0" dirty="0" smtClean="0"/>
              <a:t> </a:t>
            </a:r>
            <a:r>
              <a:rPr lang="en-US" baseline="0" dirty="0" smtClean="0"/>
              <a:t>http://www.tgl.net.ru/files/infosafety/pdn_prikaz_dopusk.docx</a:t>
            </a:r>
            <a:endParaRPr lang="ru-RU" baseline="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8A2FF-71F1-4E69-AF61-46751C91E3D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160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 работниками, имеющими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доступ к персональным данным,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необходимо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подписать соглашение о неразглашении информации, содержащей персональные данные. Либо внести положения данного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соглашения в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должностную инструкцию.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Этим документом мы возлагаем персональную ответственность на работника.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Пример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соглашения: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http://www.tgl.net.ru/files/infosafety/soglashenie_info_obmen.rtf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8A2FF-71F1-4E69-AF61-46751C91E3D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720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Для</a:t>
            </a:r>
            <a:r>
              <a:rPr lang="ru-RU" baseline="0" dirty="0" smtClean="0"/>
              <a:t> исполнения пунктов 13-15 Постановления Правительства РФ №687, необходимо определить места хранения персональных данных для каждой категории персональных данных, а так же установить перечень лиц имеющих к ним доступ. Это можно осуществить приняв приказ «Об утверждении мест хранения материальных носителей персональных данных», приложением к нему определяем «</a:t>
            </a:r>
            <a:r>
              <a:rPr lang="ru-RU" dirty="0" smtClean="0"/>
              <a:t>Правила доступа в помещения, в которых ведётся обработка персональных данных».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приказе определяем, где и что у нас должно хранится. Например, 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личные дела сотрудников – отдел кадров, кабинет №2, учетные карточки читателей библиотеки – библиотека, кабинет №10.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Пример приказа </a:t>
            </a:r>
            <a:r>
              <a:rPr lang="en-US" baseline="0" dirty="0" smtClean="0">
                <a:solidFill>
                  <a:schemeClr val="accent1"/>
                </a:solidFill>
              </a:rPr>
              <a:t>http://www.tgl.net.ru/files/infosafety/pdn_mesta_hranenia.doc</a:t>
            </a:r>
            <a:r>
              <a:rPr lang="ru-RU" baseline="0" dirty="0" smtClean="0">
                <a:solidFill>
                  <a:schemeClr val="accent1"/>
                </a:solidFill>
              </a:rPr>
              <a:t>,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>
                <a:solidFill>
                  <a:schemeClr val="accent1"/>
                </a:solidFill>
              </a:rPr>
              <a:t>Порядок доступа в помещения - </a:t>
            </a:r>
            <a:r>
              <a:rPr lang="en-US" baseline="0" dirty="0" smtClean="0">
                <a:solidFill>
                  <a:schemeClr val="accent1"/>
                </a:solidFill>
              </a:rPr>
              <a:t>http://www.tgl.net.ru/files/infosafety/pdn_dostup.docx</a:t>
            </a:r>
            <a:endParaRPr lang="ru-RU" baseline="0" dirty="0" smtClean="0">
              <a:solidFill>
                <a:schemeClr val="accent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aseline="0" dirty="0" smtClean="0">
              <a:solidFill>
                <a:schemeClr val="accent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8A2FF-71F1-4E69-AF61-46751C91E3D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2593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Разрабатываем инструкции направленные</a:t>
            </a:r>
            <a:r>
              <a:rPr lang="ru-RU" baseline="0" dirty="0" smtClean="0"/>
              <a:t> на защиту персональных данных. Эти инструкции могут быть приложениями к соответствующим приказам, либо утверждены самостоятельно.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8A2FF-71F1-4E69-AF61-46751C91E3D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4483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Закон требует, что бы все операторы персональных данных (к</a:t>
            </a:r>
            <a:r>
              <a:rPr lang="ru-RU" baseline="0" dirty="0" smtClean="0"/>
              <a:t> которым относятся все образовательные учреждения) внесли о себе сведения в специальный реестр.</a:t>
            </a:r>
          </a:p>
          <a:p>
            <a:r>
              <a:rPr lang="ru-RU" baseline="0" dirty="0" smtClean="0"/>
              <a:t>Поэтому необходимо проверить сведения о своей организации: есть ли вообще данные в реестре, и если есть актуальны ли они.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Для  проверки сведений открываем реестр </a:t>
            </a:r>
            <a:r>
              <a:rPr lang="en-US" dirty="0" smtClean="0">
                <a:hlinkClick r:id="rId3"/>
              </a:rPr>
              <a:t>http://rkn.gov.ru/personal-data/register/</a:t>
            </a:r>
            <a:r>
              <a:rPr lang="ru-RU" dirty="0" smtClean="0"/>
              <a:t>,</a:t>
            </a:r>
            <a:r>
              <a:rPr lang="ru-RU" baseline="0" dirty="0" smtClean="0"/>
              <a:t> вводим ИНН своей организации, нажимаем «Найти». Если в результатах поиска ничего нет – нужно внести данные в реестр, для этого открываем электронную форму </a:t>
            </a:r>
            <a:r>
              <a:rPr lang="en-US" i="0" u="none" dirty="0" smtClean="0">
                <a:hlinkClick r:id="rId4"/>
              </a:rPr>
              <a:t>http://rkn.gov.ru/personal-data/forms/notification/</a:t>
            </a:r>
            <a:r>
              <a:rPr lang="ru-RU" i="0" u="none" dirty="0" smtClean="0"/>
              <a:t>, заполняем поля, сохраняем, распечатываем</a:t>
            </a:r>
            <a:r>
              <a:rPr lang="ru-RU" i="0" u="none" baseline="0" dirty="0" smtClean="0"/>
              <a:t> на бланке организации, отправляем  в Роскомнадзор по адресу 443001, г. Самара, ул. Садовая, д.292.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i="0" u="none" baseline="0" dirty="0" smtClean="0"/>
              <a:t>Если поиск нашёл вашу организацию в реестре, но некоторые сведения устарели, например, название, необходимо </a:t>
            </a:r>
            <a:r>
              <a:rPr lang="ru-RU" i="0" u="none" baseline="0" dirty="0" smtClean="0">
                <a:hlinkClick r:id="rId5"/>
              </a:rPr>
              <a:t>«</a:t>
            </a:r>
            <a:r>
              <a:rPr lang="ru-RU" dirty="0" smtClean="0">
                <a:hlinkClick r:id="rId5"/>
              </a:rPr>
              <a:t>заполнить информационное письмо о внесении изменений в сведения в реестре операторов, осуществляющих обработку персональных данных</a:t>
            </a:r>
            <a:r>
              <a:rPr lang="ru-RU" dirty="0" smtClean="0"/>
              <a:t>»,</a:t>
            </a:r>
            <a:r>
              <a:rPr lang="ru-RU" baseline="0" dirty="0" smtClean="0"/>
              <a:t> для этого переходим в </a:t>
            </a:r>
            <a:r>
              <a:rPr lang="en-US" dirty="0" smtClean="0">
                <a:hlinkClick r:id="rId5"/>
              </a:rPr>
              <a:t>http://rkn.gov.ru/personal-data/forms/p333/</a:t>
            </a:r>
            <a:r>
              <a:rPr lang="ru-RU" dirty="0" smtClean="0"/>
              <a:t> заполняем поля,</a:t>
            </a:r>
            <a:r>
              <a:rPr lang="ru-RU" baseline="0" dirty="0" smtClean="0"/>
              <a:t> которые изменились, заполняем «сведения о местонахождении баз данных» (страна – Россия, </a:t>
            </a:r>
            <a:r>
              <a:rPr lang="ru-RU" dirty="0" smtClean="0">
                <a:effectLst/>
              </a:rPr>
              <a:t>Адрес </a:t>
            </a:r>
            <a:r>
              <a:rPr lang="ru-RU" dirty="0" err="1" smtClean="0">
                <a:effectLst/>
              </a:rPr>
              <a:t>ЦОДа</a:t>
            </a:r>
            <a:r>
              <a:rPr lang="ru-RU" dirty="0" smtClean="0">
                <a:effectLst/>
              </a:rPr>
              <a:t> – адрес организации,</a:t>
            </a:r>
            <a:r>
              <a:rPr lang="ru-RU" baseline="0" dirty="0" smtClean="0">
                <a:effectLst/>
              </a:rPr>
              <a:t> </a:t>
            </a:r>
            <a:r>
              <a:rPr lang="ru-RU" dirty="0" smtClean="0">
                <a:effectLst/>
              </a:rPr>
              <a:t>Собственный ЦОД – да),</a:t>
            </a:r>
            <a:r>
              <a:rPr lang="ru-RU" baseline="0" dirty="0" smtClean="0">
                <a:effectLst/>
              </a:rPr>
              <a:t> </a:t>
            </a:r>
            <a:r>
              <a:rPr lang="ru-RU" dirty="0" smtClean="0">
                <a:effectLst/>
              </a:rPr>
              <a:t>Регистрационный номер записи в Реестре -</a:t>
            </a:r>
            <a:r>
              <a:rPr lang="ru-RU" baseline="0" dirty="0" smtClean="0">
                <a:effectLst/>
              </a:rPr>
              <a:t> берём из результатов поиска по реестру.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>
                <a:effectLst/>
              </a:rPr>
              <a:t>После заполнения формы, нажимаем «Отправить электронное уведомление», распечатываем форму на бланке организации, отправляем в Роскомнадзор, копию храним у себя.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i="0" u="non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endParaRPr lang="ru-RU" baseline="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8A2FF-71F1-4E69-AF61-46751C91E3D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228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3789409"/>
            <a:ext cx="5637010" cy="66158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2349218"/>
            <a:ext cx="7175351" cy="1344875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548639"/>
            <a:ext cx="6400800" cy="260604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282388"/>
            <a:ext cx="2057400" cy="3928754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548640"/>
            <a:ext cx="4829287" cy="367104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26060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629486"/>
            <a:ext cx="5966666" cy="1817510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455633"/>
            <a:ext cx="5970494" cy="626595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548639"/>
            <a:ext cx="3346704" cy="26060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548640"/>
            <a:ext cx="3346704" cy="26060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050245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049274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1657350"/>
            <a:ext cx="3636085" cy="943870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548640"/>
            <a:ext cx="4017085" cy="3671048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623351"/>
            <a:ext cx="3388660" cy="16046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857250"/>
            <a:ext cx="4114800" cy="234585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757865"/>
            <a:ext cx="3694114" cy="1622265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348316"/>
            <a:ext cx="6383538" cy="85725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29050"/>
            <a:ext cx="9144000" cy="131445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290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826228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279126"/>
            <a:ext cx="6512511" cy="85725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9195"/>
            <a:ext cx="6400800" cy="2606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4629150"/>
            <a:ext cx="2514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4/19/2016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629150"/>
            <a:ext cx="335280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4629150"/>
            <a:ext cx="1828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rkn.gov.ru/personal-data/registe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rkn.gov.ru/personal-data/forms/p333/" TargetMode="External"/><Relationship Id="rId4" Type="http://schemas.openxmlformats.org/officeDocument/2006/relationships/hyperlink" Target="http://rkn.gov.ru/personal-data/forms/notificati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39552" y="267494"/>
            <a:ext cx="7175351" cy="4392488"/>
          </a:xfrm>
        </p:spPr>
        <p:txBody>
          <a:bodyPr/>
          <a:lstStyle/>
          <a:p>
            <a:pPr marL="182880" indent="0">
              <a:buNone/>
            </a:pPr>
            <a:r>
              <a:rPr lang="ru-RU" dirty="0" smtClean="0"/>
              <a:t>Обработка персональных данных в образовательной организации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1690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925" y="-623888"/>
            <a:ext cx="10229850" cy="6391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6166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95486"/>
            <a:ext cx="7992887" cy="1008112"/>
          </a:xfrm>
        </p:spPr>
        <p:txBody>
          <a:bodyPr/>
          <a:lstStyle/>
          <a:p>
            <a:pPr marL="0" indent="0" algn="l">
              <a:buNone/>
            </a:pPr>
            <a:r>
              <a:rPr lang="ru-RU" dirty="0" smtClean="0"/>
              <a:t>Законы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1275606"/>
            <a:ext cx="7200800" cy="3240360"/>
          </a:xfrm>
        </p:spPr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152-</a:t>
            </a:r>
            <a:r>
              <a:rPr lang="ru-RU" sz="2400" dirty="0" smtClean="0"/>
              <a:t>ФЗ Статьи 18.1, 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400" dirty="0" smtClean="0"/>
              <a:t>Постановление правительства №1119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400" dirty="0" smtClean="0"/>
              <a:t>Постановление </a:t>
            </a:r>
            <a:r>
              <a:rPr lang="ru-RU" sz="2400" dirty="0"/>
              <a:t>правительства </a:t>
            </a:r>
            <a:r>
              <a:rPr lang="ru-RU" sz="2400" dirty="0" smtClean="0"/>
              <a:t>№687</a:t>
            </a:r>
            <a:endParaRPr lang="ru-RU" sz="2400" dirty="0"/>
          </a:p>
          <a:p>
            <a:pPr lvl="1">
              <a:buFont typeface="Arial" panose="020B0604020202020204" pitchFamily="34" charset="0"/>
              <a:buChar char="•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2282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95486"/>
            <a:ext cx="7992887" cy="1512168"/>
          </a:xfrm>
        </p:spPr>
        <p:txBody>
          <a:bodyPr/>
          <a:lstStyle/>
          <a:p>
            <a:pPr marL="0" indent="0" algn="l">
              <a:buNone/>
            </a:pPr>
            <a:r>
              <a:rPr lang="ru-RU" sz="3600" dirty="0" smtClean="0"/>
              <a:t>Приказ о </a:t>
            </a:r>
            <a:r>
              <a:rPr lang="ru-RU" sz="3600" smtClean="0"/>
              <a:t>назначении ответственного </a:t>
            </a:r>
            <a:r>
              <a:rPr lang="ru-RU" sz="3600" dirty="0" smtClean="0"/>
              <a:t>за обработку ПДн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923678"/>
            <a:ext cx="7920880" cy="2592288"/>
          </a:xfrm>
        </p:spPr>
        <p:txBody>
          <a:bodyPr>
            <a:noAutofit/>
          </a:bodyPr>
          <a:lstStyle/>
          <a:p>
            <a:pPr marL="365760" lvl="1" indent="0">
              <a:buNone/>
            </a:pPr>
            <a:r>
              <a:rPr lang="ru-RU" sz="2400" dirty="0" smtClean="0"/>
              <a:t>Обязанности: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dirty="0" smtClean="0"/>
              <a:t>Осуществление внутреннего контроля за соблюдением </a:t>
            </a:r>
            <a:r>
              <a:rPr lang="ru-RU" dirty="0" err="1"/>
              <a:t>аконодательства</a:t>
            </a:r>
            <a:r>
              <a:rPr lang="ru-RU" dirty="0"/>
              <a:t> по </a:t>
            </a:r>
            <a:r>
              <a:rPr lang="ru-RU" dirty="0" smtClean="0"/>
              <a:t>ПДн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dirty="0" smtClean="0"/>
              <a:t>Доведение до сведения работников положений законодательства по ПДн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dirty="0" smtClean="0"/>
              <a:t>Участие в разработке и пересмотре локальных актов по ПДн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8602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95486"/>
            <a:ext cx="7992887" cy="1656184"/>
          </a:xfrm>
        </p:spPr>
        <p:txBody>
          <a:bodyPr/>
          <a:lstStyle/>
          <a:p>
            <a:pPr marL="0" indent="0" algn="l">
              <a:buNone/>
            </a:pPr>
            <a:r>
              <a:rPr lang="ru-RU" dirty="0" smtClean="0"/>
              <a:t>Положение об обработке</a:t>
            </a:r>
            <a:br>
              <a:rPr lang="ru-RU" dirty="0" smtClean="0"/>
            </a:br>
            <a:r>
              <a:rPr lang="ru-RU" dirty="0" smtClean="0"/>
              <a:t>персональных данных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1923678"/>
            <a:ext cx="7200800" cy="2592288"/>
          </a:xfrm>
        </p:spPr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ru-RU" sz="1800" dirty="0"/>
              <a:t>цели обработки ПДн,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1800" dirty="0"/>
              <a:t>правовые основания обработки,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1800" dirty="0"/>
              <a:t>принципы обеспечения безопасности,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1800" dirty="0"/>
              <a:t>печень обрабатываемых ПДн,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1800" dirty="0"/>
              <a:t>доступ к ПДн,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1800" dirty="0"/>
              <a:t>передача ПДн 3-м лицам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1800" dirty="0"/>
              <a:t>сведения о реализуемых мерах защиты ПДн</a:t>
            </a:r>
            <a:r>
              <a:rPr lang="ru-RU" sz="1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38161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95486"/>
            <a:ext cx="7992887" cy="1656184"/>
          </a:xfrm>
        </p:spPr>
        <p:txBody>
          <a:bodyPr/>
          <a:lstStyle/>
          <a:p>
            <a:pPr marL="0" indent="0" algn="l">
              <a:buNone/>
            </a:pPr>
            <a:r>
              <a:rPr lang="ru-RU" sz="3600" dirty="0" smtClean="0"/>
              <a:t>Приказ</a:t>
            </a:r>
            <a:r>
              <a:rPr lang="en-US" sz="3600" dirty="0" smtClean="0"/>
              <a:t> </a:t>
            </a:r>
            <a:r>
              <a:rPr lang="ru-RU" sz="3600" dirty="0" smtClean="0">
                <a:effectLst/>
              </a:rPr>
              <a:t>о </a:t>
            </a:r>
            <a:r>
              <a:rPr lang="ru-RU" sz="3600" dirty="0">
                <a:effectLst/>
              </a:rPr>
              <a:t>допуске сотрудников </a:t>
            </a:r>
            <a:r>
              <a:rPr lang="ru-RU" sz="3600" dirty="0" smtClean="0">
                <a:effectLst/>
              </a:rPr>
              <a:t>к </a:t>
            </a:r>
            <a:r>
              <a:rPr lang="ru-RU" sz="3600" dirty="0">
                <a:effectLst/>
              </a:rPr>
              <a:t>обработке персональных данных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1923678"/>
            <a:ext cx="7200800" cy="2592288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i="1" dirty="0" smtClean="0"/>
              <a:t>Приказываю:</a:t>
            </a:r>
            <a:endParaRPr lang="en-US" sz="2400" i="1" dirty="0" smtClean="0"/>
          </a:p>
          <a:p>
            <a:pPr marL="45720" indent="0">
              <a:buNone/>
            </a:pPr>
            <a:r>
              <a:rPr lang="ru-RU" sz="2400" i="1" dirty="0" smtClean="0"/>
              <a:t>Допустить </a:t>
            </a:r>
            <a:r>
              <a:rPr lang="ru-RU" sz="2400" i="1" dirty="0"/>
              <a:t>к обработке персональных данных сотрудников </a:t>
            </a:r>
            <a:r>
              <a:rPr lang="ru-RU" sz="2400" i="1" dirty="0" smtClean="0"/>
              <a:t>организации:</a:t>
            </a:r>
            <a:endParaRPr lang="ru-RU" sz="2400" i="1" dirty="0"/>
          </a:p>
          <a:p>
            <a:pPr marL="365760" lvl="1" indent="0">
              <a:buNone/>
            </a:pPr>
            <a:endParaRPr lang="ru-RU" sz="1400" i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947604"/>
              </p:ext>
            </p:extLst>
          </p:nvPr>
        </p:nvGraphicFramePr>
        <p:xfrm>
          <a:off x="1115616" y="3219822"/>
          <a:ext cx="6096000" cy="1259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Лица, допущенные к обработке персональных данных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Группы обрабатываемых персональных данных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Гл.</a:t>
                      </a:r>
                      <a:r>
                        <a:rPr lang="ru-RU" sz="1400" baseline="0" dirty="0" smtClean="0"/>
                        <a:t> бухгалтер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ПДн сотрудников…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Секретарь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ПДн сотрудников, обучающихся…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4111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95486"/>
            <a:ext cx="7992887" cy="1656184"/>
          </a:xfrm>
        </p:spPr>
        <p:txBody>
          <a:bodyPr/>
          <a:lstStyle/>
          <a:p>
            <a:pPr marL="0" indent="0" algn="l">
              <a:buNone/>
            </a:pPr>
            <a:r>
              <a:rPr lang="ru-RU" sz="3600" dirty="0" smtClean="0"/>
              <a:t>Соглашение о неразглашении конфиденциальной информации</a:t>
            </a:r>
            <a:endParaRPr lang="ru-RU" sz="3600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755576" y="1491630"/>
            <a:ext cx="7992888" cy="260604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1800" i="1" dirty="0" smtClean="0"/>
              <a:t>…</a:t>
            </a:r>
            <a:r>
              <a:rPr lang="ru-RU" sz="1800" i="1" dirty="0"/>
              <a:t>Настоящим </a:t>
            </a:r>
            <a:r>
              <a:rPr lang="ru-RU" sz="1800" i="1" dirty="0" smtClean="0"/>
              <a:t>добровольно </a:t>
            </a:r>
            <a:r>
              <a:rPr lang="ru-RU" sz="1800" i="1" dirty="0"/>
              <a:t>принимаю на себя обязательства</a:t>
            </a:r>
            <a:r>
              <a:rPr lang="ru-RU" sz="1800" i="1" dirty="0" smtClean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800" i="1" dirty="0"/>
              <a:t>не передавать (в любом виде) и не разглашать третьим </a:t>
            </a:r>
            <a:r>
              <a:rPr lang="ru-RU" sz="1800" i="1" dirty="0" smtClean="0"/>
              <a:t>лицам…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800" i="1" dirty="0"/>
              <a:t>не использовать информацию, содержащую персональные данные </a:t>
            </a:r>
            <a:r>
              <a:rPr lang="ru-RU" sz="1800" i="1" dirty="0" smtClean="0"/>
              <a:t>работников обучающихся, </a:t>
            </a:r>
            <a:r>
              <a:rPr lang="ru-RU" sz="1800" i="1" dirty="0"/>
              <a:t>с целью получения </a:t>
            </a:r>
            <a:r>
              <a:rPr lang="ru-RU" sz="1800" i="1" dirty="0" smtClean="0"/>
              <a:t>выгоды…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800" i="1" dirty="0"/>
              <a:t>выполнять требования закона и иных нормативных правовых актов </a:t>
            </a:r>
            <a:r>
              <a:rPr lang="ru-RU" sz="1800" i="1" dirty="0" smtClean="0"/>
              <a:t>РФ, </a:t>
            </a:r>
            <a:r>
              <a:rPr lang="ru-RU" sz="1800" i="1" dirty="0"/>
              <a:t>а так же внутренних </a:t>
            </a:r>
            <a:r>
              <a:rPr lang="ru-RU" sz="1800" i="1" dirty="0" smtClean="0"/>
              <a:t>документов, </a:t>
            </a:r>
            <a:r>
              <a:rPr lang="ru-RU" sz="1800" i="1" dirty="0"/>
              <a:t>регламентирующих вопросы защиты интересов субъектов персональных данных, порядка обработки и защиты персональных </a:t>
            </a:r>
            <a:r>
              <a:rPr lang="ru-RU" sz="1800" i="1" dirty="0" smtClean="0"/>
              <a:t>данных.</a:t>
            </a:r>
            <a:endParaRPr lang="ru-RU" sz="1800" i="1" dirty="0"/>
          </a:p>
        </p:txBody>
      </p:sp>
    </p:spTree>
    <p:extLst>
      <p:ext uri="{BB962C8B-B14F-4D97-AF65-F5344CB8AC3E}">
        <p14:creationId xmlns:p14="http://schemas.microsoft.com/office/powerpoint/2010/main" val="1937715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95486"/>
            <a:ext cx="7992887" cy="1656184"/>
          </a:xfrm>
        </p:spPr>
        <p:txBody>
          <a:bodyPr/>
          <a:lstStyle/>
          <a:p>
            <a:pPr marL="0" indent="0" algn="l">
              <a:buNone/>
            </a:pPr>
            <a:r>
              <a:rPr lang="ru-RU" sz="3600" dirty="0">
                <a:effectLst/>
              </a:rPr>
              <a:t>приказ «Об утверждении мест хранения материальных носителей персональных данных»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1923678"/>
            <a:ext cx="7200800" cy="2592288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i="1" dirty="0" smtClean="0"/>
              <a:t>Приказываю:</a:t>
            </a:r>
            <a:endParaRPr lang="en-US" sz="2400" i="1" dirty="0" smtClean="0"/>
          </a:p>
          <a:p>
            <a:pPr marL="365760" lvl="1" indent="0">
              <a:buNone/>
            </a:pPr>
            <a:r>
              <a:rPr lang="ru-RU" sz="1400" dirty="0" smtClean="0"/>
              <a:t>Определить </a:t>
            </a:r>
            <a:r>
              <a:rPr lang="ru-RU" sz="1400" dirty="0"/>
              <a:t>перечень мест хранения персональных данных </a:t>
            </a:r>
            <a:r>
              <a:rPr lang="ru-RU" sz="1400" dirty="0" smtClean="0"/>
              <a:t>обрабатываемых в</a:t>
            </a:r>
            <a:r>
              <a:rPr lang="en-US" sz="1400" dirty="0" smtClean="0"/>
              <a:t> </a:t>
            </a:r>
            <a:r>
              <a:rPr lang="ru-RU" sz="1400" dirty="0" smtClean="0"/>
              <a:t>организации.</a:t>
            </a:r>
            <a:endParaRPr lang="ru-RU" sz="1400" i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591161"/>
              </p:ext>
            </p:extLst>
          </p:nvPr>
        </p:nvGraphicFramePr>
        <p:xfrm>
          <a:off x="1115616" y="3219822"/>
          <a:ext cx="6096000" cy="1407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Подразделение,</a:t>
                      </a: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адрес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Документы, содержащие ПДн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Отдел кадров, Ул. Ленина 123, кабинет 1, шкаф/сейф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Личные дела сотрудников, трудовые книжки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Бухгалтерия, Ул. Ленина 123, кабинет 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Расчетные ведомости; Листки нетрудоспособности…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0201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95486"/>
            <a:ext cx="6512511" cy="857250"/>
          </a:xfrm>
        </p:spPr>
        <p:txBody>
          <a:bodyPr/>
          <a:lstStyle/>
          <a:p>
            <a:pPr marL="0" indent="0" algn="l">
              <a:buNone/>
            </a:pPr>
            <a:r>
              <a:rPr lang="ru-RU" dirty="0" smtClean="0"/>
              <a:t>Инструкции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1131590"/>
            <a:ext cx="7776864" cy="2606040"/>
          </a:xfrm>
        </p:spPr>
        <p:txBody>
          <a:bodyPr>
            <a:normAutofit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ru-RU" dirty="0"/>
              <a:t>Правила доступа в помещения, в которых ведётся обработка персональных </a:t>
            </a:r>
            <a:r>
              <a:rPr lang="ru-RU" dirty="0" smtClean="0"/>
              <a:t>данных</a:t>
            </a:r>
            <a:endParaRPr lang="ru-RU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ru-RU" dirty="0"/>
              <a:t>Инструкция пользователя </a:t>
            </a:r>
            <a:r>
              <a:rPr lang="ru-RU" dirty="0" smtClean="0"/>
              <a:t>ИСПДн</a:t>
            </a:r>
            <a:endParaRPr lang="ru-RU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ru-RU" dirty="0"/>
              <a:t>Инструкция по парольной </a:t>
            </a:r>
            <a:r>
              <a:rPr lang="ru-RU" dirty="0" smtClean="0"/>
              <a:t>защите</a:t>
            </a:r>
            <a:endParaRPr lang="ru-RU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ru-RU" dirty="0"/>
              <a:t>Инструкция по антивирусной защите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dirty="0"/>
              <a:t>Инструкция по резервному копированию и </a:t>
            </a:r>
            <a:r>
              <a:rPr lang="ru-RU" dirty="0" smtClean="0"/>
              <a:t>восстановлению</a:t>
            </a: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3795886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Шаблоны документов:</a:t>
            </a:r>
          </a:p>
          <a:p>
            <a:r>
              <a:rPr lang="en-US" b="1" dirty="0" smtClean="0"/>
              <a:t>http</a:t>
            </a:r>
            <a:r>
              <a:rPr lang="en-US" b="1" dirty="0"/>
              <a:t>://www.tgl.net.ru/ib/personalnyie-dannyie</a:t>
            </a:r>
            <a:r>
              <a:rPr lang="en-US" b="1" dirty="0" smtClean="0"/>
              <a:t>/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71207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95486"/>
            <a:ext cx="7488832" cy="1728192"/>
          </a:xfrm>
        </p:spPr>
        <p:txBody>
          <a:bodyPr/>
          <a:lstStyle/>
          <a:p>
            <a:pPr marL="0" indent="0" algn="l">
              <a:buNone/>
            </a:pPr>
            <a:r>
              <a:rPr lang="ru-RU" dirty="0" smtClean="0"/>
              <a:t>Реестр </a:t>
            </a:r>
            <a:r>
              <a:rPr lang="ru-RU" dirty="0"/>
              <a:t>операторов персональных данных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1851670"/>
            <a:ext cx="7776864" cy="280831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 smtClean="0"/>
              <a:t>Адрес реестра: </a:t>
            </a:r>
            <a:r>
              <a:rPr lang="en-US" dirty="0">
                <a:hlinkClick r:id="rId3"/>
              </a:rPr>
              <a:t>http://rkn.gov.ru/personal-data/register</a:t>
            </a:r>
            <a:r>
              <a:rPr lang="en-US" dirty="0" smtClean="0">
                <a:hlinkClick r:id="rId3"/>
              </a:rPr>
              <a:t>/</a:t>
            </a:r>
            <a:endParaRPr lang="ru-RU" dirty="0" smtClean="0"/>
          </a:p>
          <a:p>
            <a:pPr marL="45720" indent="0">
              <a:buNone/>
            </a:pPr>
            <a:r>
              <a:rPr lang="ru-RU" i="1" dirty="0" smtClean="0"/>
              <a:t>Поиск по ИНН сведений об организации</a:t>
            </a:r>
          </a:p>
          <a:p>
            <a:pPr marL="45720" indent="0">
              <a:buNone/>
            </a:pPr>
            <a:r>
              <a:rPr lang="ru-RU" dirty="0" smtClean="0"/>
              <a:t>Внесение организации в реестр</a:t>
            </a:r>
            <a:r>
              <a:rPr lang="ru-RU" i="1" dirty="0" smtClean="0"/>
              <a:t> </a:t>
            </a:r>
          </a:p>
          <a:p>
            <a:pPr marL="45720" indent="0">
              <a:buNone/>
            </a:pPr>
            <a:r>
              <a:rPr lang="en-US" i="1" dirty="0">
                <a:hlinkClick r:id="rId4"/>
              </a:rPr>
              <a:t>http://rkn.gov.ru/personal-data/forms/notification</a:t>
            </a:r>
            <a:r>
              <a:rPr lang="en-US" i="1" dirty="0" smtClean="0">
                <a:hlinkClick r:id="rId4"/>
              </a:rPr>
              <a:t>/</a:t>
            </a:r>
            <a:endParaRPr lang="ru-RU" i="1" dirty="0" smtClean="0"/>
          </a:p>
          <a:p>
            <a:pPr marL="45720" indent="0">
              <a:buNone/>
            </a:pPr>
            <a:r>
              <a:rPr lang="ru-RU" dirty="0" smtClean="0"/>
              <a:t>Внесение изменений в реестр:</a:t>
            </a:r>
            <a:endParaRPr lang="ru-RU" dirty="0"/>
          </a:p>
          <a:p>
            <a:pPr marL="45720" indent="0">
              <a:buNone/>
            </a:pPr>
            <a:r>
              <a:rPr lang="en-US" dirty="0">
                <a:hlinkClick r:id="rId5"/>
              </a:rPr>
              <a:t>http://rkn.gov.ru/personal-data/forms/p333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883641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530</TotalTime>
  <Words>1174</Words>
  <Application>Microsoft Office PowerPoint</Application>
  <PresentationFormat>Экран (16:9)</PresentationFormat>
  <Paragraphs>97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Обработка персональных данных в образовательной организации</vt:lpstr>
      <vt:lpstr>Законы</vt:lpstr>
      <vt:lpstr>Приказ о назначении ответственного за обработку ПДн</vt:lpstr>
      <vt:lpstr>Положение об обработке персональных данных </vt:lpstr>
      <vt:lpstr>Приказ о допуске сотрудников к обработке персональных данных </vt:lpstr>
      <vt:lpstr>Соглашение о неразглашении конфиденциальной информации</vt:lpstr>
      <vt:lpstr>приказ «Об утверждении мест хранения материальных носителей персональных данных»</vt:lpstr>
      <vt:lpstr>Инструкции</vt:lpstr>
      <vt:lpstr>Реестр операторов персональных данных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Обработка персональных данных в образовательной организации</dc:title>
  <dc:creator>Василий Федоров</dc:creator>
  <cp:lastModifiedBy>Василий Федоров</cp:lastModifiedBy>
  <cp:revision>26</cp:revision>
  <dcterms:created xsi:type="dcterms:W3CDTF">2016-04-12T11:57:51Z</dcterms:created>
  <dcterms:modified xsi:type="dcterms:W3CDTF">2016-04-19T06:42:28Z</dcterms:modified>
</cp:coreProperties>
</file>