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1" r:id="rId17"/>
    <p:sldId id="275" r:id="rId18"/>
    <p:sldId id="276" r:id="rId19"/>
    <p:sldId id="272" r:id="rId20"/>
    <p:sldId id="277" r:id="rId21"/>
    <p:sldId id="278" r:id="rId22"/>
    <p:sldId id="279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2743" autoAdjust="0"/>
  </p:normalViewPr>
  <p:slideViewPr>
    <p:cSldViewPr showGuides="1">
      <p:cViewPr>
        <p:scale>
          <a:sx n="70" d="100"/>
          <a:sy n="70" d="100"/>
        </p:scale>
        <p:origin x="-2814" y="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E39E0-00F0-41ED-82EC-0DE64D938F8E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4339B-BF47-4FA8-A368-57A6C1689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40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Уважаемые коллеги.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мы проводим мастер-класс «Модуль МСОКО. Заполнение протокола контрольной работы».</a:t>
            </a: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Мастер-класс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состоит из двух частей: теоретической и практической.</a:t>
            </a:r>
          </a:p>
          <a:p>
            <a:endParaRPr lang="ru-RU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1" dirty="0" smtClean="0">
                <a:solidFill>
                  <a:srgbClr val="C00000"/>
                </a:solidFill>
              </a:rPr>
              <a:t>Введение.</a:t>
            </a:r>
          </a:p>
          <a:p>
            <a:endParaRPr lang="ru-RU" sz="1200" b="0" i="1" dirty="0" smtClean="0">
              <a:solidFill>
                <a:srgbClr val="C00000"/>
              </a:solidFill>
            </a:endParaRPr>
          </a:p>
          <a:p>
            <a:r>
              <a:rPr lang="ru-RU" sz="1200" b="0" i="1" dirty="0" smtClean="0">
                <a:solidFill>
                  <a:srgbClr val="C00000"/>
                </a:solidFill>
              </a:rPr>
              <a:t>В законе «Об образовании в РФ» (статья 28, п. 13 )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b="0" dirty="0" smtClean="0"/>
              <a:t>К компетенции образовательной организации в установленной сфере деятельности относится: </a:t>
            </a:r>
            <a:r>
              <a:rPr lang="ru-RU" altLang="ru-RU" b="0" i="1" dirty="0" smtClean="0"/>
              <a:t>«обеспечение функционирования внутренней системы оценки качества образования»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b="0" i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ru-RU" altLang="ru-RU" b="0" i="1" dirty="0" smtClean="0"/>
              <a:t>Для решения вышеизложенной задачи</a:t>
            </a:r>
            <a:r>
              <a:rPr lang="ru-RU" altLang="ru-RU" b="0" i="1" baseline="0" dirty="0" smtClean="0"/>
              <a:t> установлен дополнительный модуль АСУ РСО.</a:t>
            </a:r>
            <a:endParaRPr lang="ru-RU" altLang="ru-RU" b="0" i="1" dirty="0" smtClean="0"/>
          </a:p>
          <a:p>
            <a:pPr eaLnBrk="1" hangingPunct="1">
              <a:buFont typeface="Wingdings 2" pitchFamily="18" charset="2"/>
              <a:buNone/>
            </a:pPr>
            <a:endParaRPr lang="ru-RU" altLang="ru-RU" b="0" i="1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Модуль «Многоуровневая система оценки качества образования» (в дальнейшем – Модуль МСОКО).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 smtClean="0">
                <a:solidFill>
                  <a:srgbClr val="000000"/>
                </a:solidFill>
                <a:latin typeface="Arial" pitchFamily="34" charset="0"/>
              </a:rPr>
              <a:t>Модуль позволяет автоматизировать процесс оценки качества образования начиная со школьного уровня до уровня регионального органа управления образованием, предоставляя руководителям образовательных организаций новые возможности в управлении качеством образования.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200" dirty="0" smtClean="0">
                <a:solidFill>
                  <a:srgbClr val="000000"/>
                </a:solidFill>
                <a:latin typeface="Arial" pitchFamily="34" charset="0"/>
              </a:rPr>
              <a:t>Таким образом выполнить требования закона «</a:t>
            </a:r>
            <a:r>
              <a:rPr lang="ru-RU" sz="1200" b="0" i="1" dirty="0" smtClean="0">
                <a:solidFill>
                  <a:srgbClr val="C00000"/>
                </a:solidFill>
              </a:rPr>
              <a:t>Об образовании в РФ» </a:t>
            </a:r>
            <a:r>
              <a:rPr lang="ru-RU" sz="1200" b="0" i="0" u="none" dirty="0" smtClean="0">
                <a:solidFill>
                  <a:srgbClr val="C00000"/>
                </a:solidFill>
              </a:rPr>
              <a:t>в части обеспечения функционирования ВСОКО.</a:t>
            </a:r>
            <a:endParaRPr lang="ru-RU" altLang="ru-RU" sz="1200" i="0" u="none" dirty="0" smtClean="0">
              <a:solidFill>
                <a:srgbClr val="000000"/>
              </a:solidFill>
              <a:latin typeface="Arial" pitchFamily="34" charset="0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Модуль состоит из различных отчетов по классам и систематизированным отчетам по школе.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основе отчетов модуля МСОКО лежат данные по текущим контрольным работам 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итоговым показателям класса по каждому учебному периоду.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4339B-BF47-4FA8-A368-57A6C16892D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36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ahoma" pitchFamily="34" charset="0"/>
              </a:rPr>
              <a:t>Здесь указан предмет/дата урока/тема задания. Необходимо задать план контрольной работы: нажать на кнопку  «План контрольной работы».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4339B-BF47-4FA8-A368-57A6C16892D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994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Есть два способа создания КР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Ручной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Импорт</a:t>
            </a:r>
            <a:r>
              <a:rPr lang="ru-RU" baseline="0" dirty="0" smtClean="0"/>
              <a:t> КР</a:t>
            </a:r>
          </a:p>
          <a:p>
            <a:endParaRPr lang="ru-RU" dirty="0" smtClean="0"/>
          </a:p>
          <a:p>
            <a:r>
              <a:rPr lang="ru-RU" dirty="0" smtClean="0"/>
              <a:t>Импорт КР предусмотрен</a:t>
            </a:r>
            <a:r>
              <a:rPr lang="ru-RU" baseline="0" dirty="0" smtClean="0"/>
              <a:t> для распространения одинаковых планов административных, городских и региональных КР.</a:t>
            </a:r>
          </a:p>
          <a:p>
            <a:r>
              <a:rPr lang="ru-RU" baseline="0" dirty="0" smtClean="0"/>
              <a:t>Но можно его использовать автоматизации распространения текущих КР.</a:t>
            </a:r>
          </a:p>
          <a:p>
            <a:endParaRPr lang="ru-RU" dirty="0" smtClean="0"/>
          </a:p>
          <a:p>
            <a:r>
              <a:rPr lang="ru-RU" dirty="0" smtClean="0"/>
              <a:t>Указать уровень КР:</a:t>
            </a:r>
          </a:p>
          <a:p>
            <a:r>
              <a:rPr lang="ru-RU" dirty="0" smtClean="0"/>
              <a:t>Текущий - …</a:t>
            </a:r>
          </a:p>
          <a:p>
            <a:r>
              <a:rPr lang="ru-RU" dirty="0" smtClean="0"/>
              <a:t>Административный –</a:t>
            </a:r>
            <a:r>
              <a:rPr lang="ru-RU" baseline="0" dirty="0" smtClean="0"/>
              <a:t> КР, где задание составлены администрацией школы</a:t>
            </a:r>
            <a:endParaRPr lang="ru-RU" dirty="0" smtClean="0"/>
          </a:p>
          <a:p>
            <a:r>
              <a:rPr lang="ru-RU" dirty="0" smtClean="0"/>
              <a:t>Городской – КР, где </a:t>
            </a:r>
            <a:r>
              <a:rPr lang="ru-RU" baseline="0" dirty="0" smtClean="0"/>
              <a:t>задания составлены ресурсной службой города для проведения среза по всем учреждениям города.</a:t>
            </a:r>
            <a:endParaRPr lang="ru-RU" dirty="0" smtClean="0"/>
          </a:p>
          <a:p>
            <a:r>
              <a:rPr lang="ru-RU" dirty="0" smtClean="0"/>
              <a:t>Региональный -  КР, где </a:t>
            </a:r>
            <a:r>
              <a:rPr lang="ru-RU" baseline="0" dirty="0" smtClean="0"/>
              <a:t>задания составлены ресурсной службой области для проведения среза по всем учреждениям области.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Мы будем рассматривать ручной способ.</a:t>
            </a:r>
          </a:p>
          <a:p>
            <a:endParaRPr lang="ru-RU" baseline="0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4339B-BF47-4FA8-A368-57A6C16892D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142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ahoma" pitchFamily="34" charset="0"/>
              </a:rPr>
              <a:t>При нажатии на  кнопку  «+ Добавить задание», появляется следующее окно: «Добавление задания»: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этом окне для каждого задания заполняются следующие данные: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– уровень сложности (базовый или повышенный) – выбирается из выпадающего списка. По умолчанию – базовый. Значение уровня для последующего задания берется из заданного ранее.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2 - максимальный балл – баллы, которые назначаются в соответствии с весом задания за полностью выполненное задание (по умолчанию  1 балл).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–КЭС. Для каждого конкретного предмета выводится дерево КЭС (кодов контролируемых элементов содержания). Для 1-4-х классов  – берутся КЭС ГИА, для 10-11-х классов –коды ЕГЭ (настройка производится автоматически при каждом обновлении в случае корректировки в  разделе «Учебный план/Предметы»).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Справочник КЭС представлен в виде дерева, которое организовано по разделам. Каждый раздел открывается при нажатии на стрелку возле папки с названием раздела.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Раздел 4 -  «Проверяемые элементы содержания»– вручную не заполняется. Он  заполняется автоматически при выборе элементов содержания в разделе 3.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сохранения заполненного задания  нажать кнопку «Сохранить». Для возвращения без сохранения изменений нажать кнопку «Вернуться».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каждого задания контрольной работы  необходимо заполнить окно – Добавить задание.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того, как все задания занесены в план контрольной работы, формируется заполненное окно следующего вида: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4339B-BF47-4FA8-A368-57A6C16892D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27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ahoma" pitchFamily="34" charset="0"/>
              </a:rPr>
              <a:t>Итог заполнения плана контрольной работы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случае, когда задание нужно  откорректировать, используется кнопка справа от задания.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случае, если необходимо переставить местами уже заполненные задания, можно поменять их порядок вручную. Надо навести курсор на задание, например, с номером 5 в районе столбца «Проверяемые элементы содержания», удержать нажатой левую кнопку и подтянуть задание в нужное место списка.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удаления задания используются копки  «Отметка для удаления»  и «Удалить выбранные задания».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удаления плана контрольной работы полностью используется кнопка  «Удалить план».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 удалением  плана выводится предупреждение на подтверждение операции удаления.</a:t>
            </a:r>
          </a:p>
          <a:p>
            <a:endParaRPr lang="ru-RU" dirty="0" smtClean="0"/>
          </a:p>
          <a:p>
            <a:r>
              <a:rPr lang="ru-RU" dirty="0" smtClean="0"/>
              <a:t>После заполнения плана</a:t>
            </a:r>
            <a:r>
              <a:rPr lang="ru-RU" baseline="0" dirty="0" smtClean="0"/>
              <a:t> надо вернуться на предыдущий экран.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4339B-BF47-4FA8-A368-57A6C16892D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745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ahoma" pitchFamily="34" charset="0"/>
              </a:rPr>
              <a:t>Итог заполнения ПРОТОКОЛА контрольной работы</a:t>
            </a:r>
          </a:p>
          <a:p>
            <a:endParaRPr lang="ru-RU" dirty="0" smtClean="0"/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Порядок заполнения протокола контрольной работы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Протокол контрольной работы представляет собой таблицу с фиксацией выполнения/невыполнения заданий контрольной работы каждым учеником класса.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столбец «Ученики» – автоматически заносится списочный состав класса.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Столбцы с номерами  заданий  соответствуют номерам заданий из плана контрольной работы. Столбец «Итого баллов» содержит суммированные баллы по всем заданиям.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столбец «Оценка»  вносится  оценка, полученная учеником за контрольную работу и выставленная учителем в классный  журнал.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сохранения – нажать кнопку «Сохранить»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этом работа по заполнению протокола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 закончена. Теперь мы посмотрим результаты своей работы. Перейдем в модуль МСОКО.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4339B-BF47-4FA8-A368-57A6C16892D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205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Раздел Отчеты – МСОКО.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4339B-BF47-4FA8-A368-57A6C16892D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89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Результаты контрольных работ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Этот отчёт включает в себя анализ всех контрольных работ, проведенных в классе за учебный период.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 этом количество выполнивших работу должно быть 50% или более 50% класса/группы.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Отчёт содержит информацию по каждой проведенной контрольной работе, на основании отметок, выставленных в электронный журнал: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Дата проведения контрольной работы;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Уровень работы (текущий, административный, городской, региональный);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Вид работы – тестирование, контрольная работа, </a:t>
            </a:r>
            <a:r>
              <a:rPr lang="ru-RU" dirty="0" err="1" smtClean="0"/>
              <a:t>срезовая</a:t>
            </a:r>
            <a:r>
              <a:rPr lang="ru-RU" dirty="0" smtClean="0"/>
              <a:t> работа или диктант по русскому языку;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Количество учащихся, выполнявших работу;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Отметки, выставленные за контрольную работу;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Средний балл.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 результатам всех контрольных работ за период вычисляется средний балл, а по предметам русский язык, математика, физика, химия определяется индивидуальный балл к диагностике, позволяющий определить уровень реальных возможностей учащихся по показателям ИРО (ожидаемая результативность), ИКО (ожидаемое количество получивших «4» и «5»), ИСО (прогнозируемая успеваемость).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случае если заполнялся подробный протокол контрольной работы, формируется дополнительный отчет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4339B-BF47-4FA8-A368-57A6C16892D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099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отчёте программой формируется и выводится итоговая таблица, характеризующая: </a:t>
            </a:r>
          </a:p>
          <a:p>
            <a:r>
              <a:rPr lang="ru-RU" dirty="0" smtClean="0"/>
              <a:t>Результативность (оценочный показатель) в процентах; </a:t>
            </a:r>
          </a:p>
          <a:p>
            <a:r>
              <a:rPr lang="ru-RU" dirty="0" smtClean="0"/>
              <a:t>Уровень освоения образовательной программы (высокий, достаточный, низкий), </a:t>
            </a:r>
          </a:p>
          <a:p>
            <a:r>
              <a:rPr lang="ru-RU" dirty="0" smtClean="0"/>
              <a:t>Сравнение с ИРО класса. </a:t>
            </a:r>
          </a:p>
          <a:p>
            <a:endParaRPr lang="ru-RU" dirty="0" smtClean="0"/>
          </a:p>
          <a:p>
            <a:r>
              <a:rPr lang="ru-RU" dirty="0" smtClean="0"/>
              <a:t>Визуально выделяется средний балл учащегося, освоившего ОП на пониженном уровне ( сиреневый цвет), освоившего на низком уровне (синий цвет). </a:t>
            </a:r>
          </a:p>
          <a:p>
            <a:endParaRPr lang="ru-RU" dirty="0" smtClean="0"/>
          </a:p>
          <a:p>
            <a:r>
              <a:rPr lang="ru-RU" dirty="0" smtClean="0"/>
              <a:t>Дается краткая характеристика каждой контрольной работы: </a:t>
            </a:r>
          </a:p>
          <a:p>
            <a:r>
              <a:rPr lang="ru-RU" dirty="0" smtClean="0"/>
              <a:t>Доля учащихся, выполнивших работу без двоек: успеваемость (СО), </a:t>
            </a:r>
          </a:p>
          <a:p>
            <a:r>
              <a:rPr lang="ru-RU" dirty="0" smtClean="0"/>
              <a:t>Доля учащихся, выполнивших работу на «4» и «5»: качество (КО).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4339B-BF47-4FA8-A368-57A6C16892D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415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Отчёт «Протокол контрольной работы» является дополнением к отчёту «Результаты контрольных работ». </a:t>
            </a:r>
          </a:p>
          <a:p>
            <a:r>
              <a:rPr lang="ru-RU" dirty="0" smtClean="0"/>
              <a:t>Он формируется при нажатии на кнопку с видом работы КР, Т, СР. </a:t>
            </a:r>
          </a:p>
          <a:p>
            <a:r>
              <a:rPr lang="ru-RU" dirty="0" smtClean="0"/>
              <a:t>Кнопка с видом работы является ссылкой, по которой пользователь может посмотреть детальную информацию, </a:t>
            </a:r>
          </a:p>
          <a:p>
            <a:r>
              <a:rPr lang="ru-RU" dirty="0" smtClean="0"/>
              <a:t>содержащуюся в отчёте, в случае, если контрольная работа проводилась с заполнением протокола.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4339B-BF47-4FA8-A368-57A6C16892D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099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 появившемся поле выводятся следующие данные, необходимые для формирования протокола: </a:t>
            </a:r>
          </a:p>
          <a:p>
            <a:r>
              <a:rPr lang="ru-RU" dirty="0" smtClean="0"/>
              <a:t>Количество заданий по их номерам; </a:t>
            </a:r>
          </a:p>
          <a:p>
            <a:r>
              <a:rPr lang="ru-RU" dirty="0" smtClean="0"/>
              <a:t>Уровень: базовый (Б) или повышенный (П) </a:t>
            </a:r>
          </a:p>
          <a:p>
            <a:r>
              <a:rPr lang="ru-RU" dirty="0" smtClean="0"/>
              <a:t>Максимальный балл для каждого задания (вес задания); </a:t>
            </a:r>
          </a:p>
          <a:p>
            <a:r>
              <a:rPr lang="ru-RU" dirty="0" smtClean="0"/>
              <a:t>Код контролируемого элемента содержания (КЭС) по кодификатору ФИПИ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В отчёте выводится количество баллов, полученное учащимися по каждому заданию в соответствии с критериями оценивания. </a:t>
            </a:r>
          </a:p>
          <a:p>
            <a:r>
              <a:rPr lang="ru-RU" dirty="0" smtClean="0"/>
              <a:t>Ниже следует таблица обобщенных данных по работе, а именно: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4339B-BF47-4FA8-A368-57A6C16892D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72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План мастер-класса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соблюдение условий выполнения работ при формировании плана и заполнения протокола КР;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создание плана контрольной работы;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заполнение протокола контрольной работы;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формирования отчетов модуля МСОКО.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выполнение практического задания по заполнению протокола контрольной работы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4339B-BF47-4FA8-A368-57A6C16892D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559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Сколько всего учащихся участвовали в работе;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Сколько человек её успешно выполнили (количество учащихся, успешно выполнивших работу – отметка выше «2»,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количество учащихся, качественно выполнивших работу – отметка выше «3», и количество и % учащихся в разрезе полученных оценок)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4339B-BF47-4FA8-A368-57A6C16892D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637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протоколе, который программа выполняет автоматически, содержится характеристика контрольной работы и рекомендации по повышению качества образования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4339B-BF47-4FA8-A368-57A6C16892D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175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Полученные результаты - рассчитанные на выполненную контрольную работу: </a:t>
            </a:r>
          </a:p>
          <a:p>
            <a:r>
              <a:rPr lang="ru-RU" dirty="0" smtClean="0"/>
              <a:t>СО - степень </a:t>
            </a:r>
            <a:r>
              <a:rPr lang="ru-RU" dirty="0" err="1" smtClean="0"/>
              <a:t>обученности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РЕЗ – результативность (% выполнения) </a:t>
            </a:r>
          </a:p>
          <a:p>
            <a:r>
              <a:rPr lang="ru-RU" dirty="0" smtClean="0"/>
              <a:t>ОЦ - оценочный показатель </a:t>
            </a:r>
          </a:p>
          <a:p>
            <a:r>
              <a:rPr lang="ru-RU" dirty="0" smtClean="0"/>
              <a:t>КО - качество </a:t>
            </a:r>
            <a:r>
              <a:rPr lang="ru-RU" dirty="0" err="1" smtClean="0"/>
              <a:t>обученности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УР - уровень реализации ожидаемых результатов </a:t>
            </a:r>
          </a:p>
          <a:p>
            <a:r>
              <a:rPr lang="ru-RU" dirty="0" smtClean="0"/>
              <a:t>НО - показатель </a:t>
            </a:r>
            <a:r>
              <a:rPr lang="ru-RU" dirty="0" err="1" smtClean="0"/>
              <a:t>неуспешности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Ожидаемые результаты - рассчитанные на класс, учитывая состав выполнявших работу (отсутствующие не входят в расчет показателя): </a:t>
            </a:r>
          </a:p>
          <a:p>
            <a:r>
              <a:rPr lang="ru-RU" dirty="0" smtClean="0"/>
              <a:t>ИРО - индекс ожидаемой результативности </a:t>
            </a:r>
          </a:p>
          <a:p>
            <a:r>
              <a:rPr lang="ru-RU" dirty="0" smtClean="0"/>
              <a:t>ИКО - индекс ожидаемого качества </a:t>
            </a:r>
          </a:p>
          <a:p>
            <a:r>
              <a:rPr lang="ru-RU" dirty="0" smtClean="0"/>
              <a:t>ИСО - индекс ожидаемой успеваемости ИНО - индекс ожидаемой </a:t>
            </a:r>
            <a:r>
              <a:rPr lang="ru-RU" dirty="0" err="1" smtClean="0"/>
              <a:t>неуспешности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В рекомендациях перечисляются ученики, которые справились с менее чем 50% заданий и получившие рекомендованную оценку «2». </a:t>
            </a:r>
          </a:p>
          <a:p>
            <a:endParaRPr lang="ru-RU" dirty="0" smtClean="0"/>
          </a:p>
          <a:p>
            <a:r>
              <a:rPr lang="ru-RU" dirty="0" smtClean="0"/>
              <a:t>В разделе «Повторить» перечисляются темы, задания по которым выполнены классом менее чем на 55%.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4339B-BF47-4FA8-A368-57A6C16892D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614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проведении контрольной работы учитель стремиться проверить </a:t>
            </a:r>
            <a:r>
              <a:rPr lang="ru-RU" sz="1200" b="0" dirty="0" smtClean="0">
                <a:solidFill>
                  <a:srgbClr val="CC0000"/>
                </a:solidFill>
                <a:latin typeface="Arial" pitchFamily="34" charset="0"/>
              </a:rPr>
              <a:t>освоении элементов содержания и требований к уровню подготовки выпускников  (КЭС, КПУ)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 smtClean="0">
              <a:solidFill>
                <a:srgbClr val="CC0000"/>
              </a:solidFill>
              <a:latin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rgbClr val="CC0000"/>
                </a:solidFill>
                <a:latin typeface="Arial" pitchFamily="34" charset="0"/>
              </a:rPr>
              <a:t>В системе АСУ РСО 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чебные предметы автоматически связываются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КЭСами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соответствии с уровнем обучения.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классов начальной и основной школы берутся коды элементов содержания из кодификатора для  составления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КИМов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ГИА, для классов старшей школы (10-11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 – берутся коды элементов содержания из кодификатора для ЕГЭ.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корректировки привязки предметов  в образовательном учреждении необходимо обратиться к пользователю с правами администратора.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Настройка изменений производится администратором в  разделе Учебный план/Предметы: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Важно!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заполнения протоколов контрольных работ необходимо удостовериться, что все коды элементов содержания (КЭС ) привязаны корректно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предметами: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История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Математика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Русский язык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География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Химия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связаны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КЭСами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 года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4339B-BF47-4FA8-A368-57A6C16892D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Сейчас</a:t>
            </a:r>
            <a:r>
              <a:rPr lang="ru-RU" baseline="0" dirty="0" smtClean="0"/>
              <a:t> в моём выступлении часто будут звучать два словосочетания: план контрольной работы и протокол контрольной работы.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Дадим определения: </a:t>
            </a:r>
            <a:r>
              <a:rPr lang="ru-RU" dirty="0" smtClean="0"/>
              <a:t>План КР</a:t>
            </a:r>
            <a:r>
              <a:rPr lang="ru-RU" baseline="0" dirty="0" smtClean="0"/>
              <a:t> – набор заданий с указанным списком проверяемых КЭС.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Протокол КР – это результаты проведенной КР.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текущей версии модуля МСОКО план и протокол</a:t>
            </a:r>
            <a:r>
              <a:rPr lang="ru-RU" baseline="0" dirty="0" smtClean="0"/>
              <a:t> контрольной работы формируется и заполняется завучем или учителем-предметником.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На экране вы видите часть спецификации промежуточного теста. Представленный вариант - это идеальный вариант при проведении административной КР.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При текущей КР учителю достаточно составить таблицу спецификации, чтобы потом получить анализ КР.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После составления спецификации мы подбираем тексты заданий.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4339B-BF47-4FA8-A368-57A6C16892D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6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Связь предмета проверена.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Составлена и проведена к/р в соответствии с вышеизложенными требованиями.</a:t>
            </a:r>
          </a:p>
          <a:p>
            <a:pPr marL="0" indent="0">
              <a:buFont typeface="+mj-lt"/>
              <a:buNone/>
            </a:pPr>
            <a:endParaRPr lang="ru-RU" dirty="0" smtClean="0"/>
          </a:p>
          <a:p>
            <a:pPr marL="0" indent="0">
              <a:buFont typeface="+mj-lt"/>
              <a:buNone/>
            </a:pPr>
            <a:r>
              <a:rPr lang="ru-RU" dirty="0" smtClean="0"/>
              <a:t>Переходим к процедуре</a:t>
            </a:r>
            <a:r>
              <a:rPr lang="ru-RU" baseline="0" dirty="0" smtClean="0"/>
              <a:t> ввода информации в АСУ РСО.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4339B-BF47-4FA8-A368-57A6C16892D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6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Для этого открываем страницу предмета в классном журнале АСУ РСО.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ahoma" pitchFamily="34" charset="0"/>
              </a:rPr>
              <a:t>Выбирается урок на дату проведения контрольной работы.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4339B-BF47-4FA8-A368-57A6C16892D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811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ahoma" pitchFamily="34" charset="0"/>
              </a:rPr>
              <a:t>В окне – Выставить оценки – «Добавить задание» - выбирается тип задания, для которого может быть сформирован протокол КР: </a:t>
            </a:r>
          </a:p>
          <a:p>
            <a:r>
              <a:rPr lang="ru-RU" dirty="0" smtClean="0">
                <a:latin typeface="Tahoma" pitchFamily="34" charset="0"/>
              </a:rPr>
              <a:t>Протокол КР можно сформирован быть для следующих типов заданий в АСУ РСО: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>
                <a:latin typeface="Tahoma" pitchFamily="34" charset="0"/>
              </a:rPr>
              <a:t>контрольная работа,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err="1" smtClean="0">
                <a:latin typeface="Tahoma" pitchFamily="34" charset="0"/>
              </a:rPr>
              <a:t>срезовая</a:t>
            </a:r>
            <a:r>
              <a:rPr lang="ru-RU" dirty="0" smtClean="0">
                <a:latin typeface="Tahoma" pitchFamily="34" charset="0"/>
              </a:rPr>
              <a:t> работа,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>
                <a:latin typeface="Tahoma" pitchFamily="34" charset="0"/>
              </a:rPr>
              <a:t>диктант (по русскому языку),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>
                <a:latin typeface="Tahoma" pitchFamily="34" charset="0"/>
              </a:rPr>
              <a:t>тестирование.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4339B-BF47-4FA8-A368-57A6C16892D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462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</a:t>
            </a:r>
            <a:r>
              <a:rPr lang="ru-RU" baseline="0" dirty="0" smtClean="0"/>
              <a:t> создания задания мы видим 3 пиктограммы: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Редактирование задания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Протокол КР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Удаление задания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4339B-BF47-4FA8-A368-57A6C16892D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152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Нам нужен Протокол КР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4339B-BF47-4FA8-A368-57A6C16892D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57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2CC8-8452-42F5-8A23-8D1898C30854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B70-2A3A-46A1-B5EC-B920F8CE2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2CC8-8452-42F5-8A23-8D1898C30854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B70-2A3A-46A1-B5EC-B920F8CE2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2CC8-8452-42F5-8A23-8D1898C30854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B70-2A3A-46A1-B5EC-B920F8CE2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2CC8-8452-42F5-8A23-8D1898C30854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B70-2A3A-46A1-B5EC-B920F8CE2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2CC8-8452-42F5-8A23-8D1898C30854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B70-2A3A-46A1-B5EC-B920F8CE2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2CC8-8452-42F5-8A23-8D1898C30854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B70-2A3A-46A1-B5EC-B920F8CE2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8" y="1859758"/>
            <a:ext cx="4041775" cy="65484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2CC8-8452-42F5-8A23-8D1898C30854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B70-2A3A-46A1-B5EC-B920F8CE2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2CC8-8452-42F5-8A23-8D1898C30854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B70-2A3A-46A1-B5EC-B920F8CE2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2CC8-8452-42F5-8A23-8D1898C30854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B70-2A3A-46A1-B5EC-B920F8CE2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1"/>
            <a:ext cx="2743200" cy="1162051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2CC8-8452-42F5-8A23-8D1898C30854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B70-2A3A-46A1-B5EC-B920F8CE2C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8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D2CC8-8452-42F5-8A23-8D1898C30854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479F2B70-2A3A-46A1-B5EC-B920F8CE2C8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8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1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6"/>
            <a:ext cx="4762500" cy="6381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3"/>
            <a:ext cx="4762500" cy="6381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2D2CC8-8452-42F5-8A23-8D1898C30854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9F2B70-2A3A-46A1-B5EC-B920F8CE2C8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Мастер-класс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«Модуль МСОКО. Заполнение протокола контрольной работы»</a:t>
            </a:r>
          </a:p>
        </p:txBody>
      </p:sp>
    </p:spTree>
    <p:extLst>
      <p:ext uri="{BB962C8B-B14F-4D97-AF65-F5344CB8AC3E}">
        <p14:creationId xmlns:p14="http://schemas.microsoft.com/office/powerpoint/2010/main" val="10923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04" y="1196752"/>
            <a:ext cx="872098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251520" y="2564904"/>
            <a:ext cx="2808312" cy="1368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7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t="16297" r="68542" b="66666"/>
          <a:stretch/>
        </p:blipFill>
        <p:spPr bwMode="auto">
          <a:xfrm>
            <a:off x="264043" y="1880828"/>
            <a:ext cx="861591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1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80920" cy="595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52736"/>
            <a:ext cx="878388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1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8917327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Заполнение </a:t>
            </a:r>
            <a:r>
              <a:rPr lang="ru-RU" sz="4400" dirty="0"/>
              <a:t>протокола </a:t>
            </a:r>
            <a:r>
              <a:rPr lang="ru-RU" sz="4400" dirty="0" smtClean="0"/>
              <a:t>КР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556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Модуль МСОКО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2" r="50000" b="53519"/>
          <a:stretch/>
        </p:blipFill>
        <p:spPr bwMode="auto">
          <a:xfrm>
            <a:off x="-3448" y="2492896"/>
            <a:ext cx="91440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131840" y="2492896"/>
            <a:ext cx="792088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9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Отчет «Результаты контрольных работ»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16196" r="47596" b="38138"/>
          <a:stretch/>
        </p:blipFill>
        <p:spPr bwMode="auto">
          <a:xfrm>
            <a:off x="266700" y="1988840"/>
            <a:ext cx="8704362" cy="469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7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Отчет «Результаты контрольных работ»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0" y="2276474"/>
            <a:ext cx="8870502" cy="345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39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Отчет «Результаты контрольных работ»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16196" r="47596" b="38138"/>
          <a:stretch/>
        </p:blipFill>
        <p:spPr bwMode="auto">
          <a:xfrm>
            <a:off x="266700" y="1988840"/>
            <a:ext cx="8704362" cy="469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75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Отчет «Протокол контрольных работ»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t="33074" r="47605" b="11852"/>
          <a:stretch/>
        </p:blipFill>
        <p:spPr bwMode="auto">
          <a:xfrm>
            <a:off x="219075" y="2060848"/>
            <a:ext cx="8705850" cy="566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5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«Модуль МСОКО. </a:t>
            </a:r>
            <a:r>
              <a:rPr lang="ru-RU" sz="3600" dirty="0" smtClean="0"/>
              <a:t>Заполнение </a:t>
            </a:r>
            <a:r>
              <a:rPr lang="ru-RU" sz="3600" dirty="0"/>
              <a:t>протокола контрольной работы</a:t>
            </a:r>
            <a:r>
              <a:rPr lang="ru-RU" sz="3600" dirty="0" smtClean="0"/>
              <a:t>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соблюдение условий выполнения работ при формировании плана и заполнения протокола КР;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плана контрольной </a:t>
            </a:r>
            <a:r>
              <a:rPr lang="ru-RU" dirty="0" smtClean="0"/>
              <a:t>работы;</a:t>
            </a:r>
            <a:endParaRPr lang="ru-RU" dirty="0"/>
          </a:p>
          <a:p>
            <a:r>
              <a:rPr lang="ru-RU" dirty="0" smtClean="0"/>
              <a:t>заполнение </a:t>
            </a:r>
            <a:r>
              <a:rPr lang="ru-RU" dirty="0"/>
              <a:t>протокола контрольной </a:t>
            </a:r>
            <a:r>
              <a:rPr lang="ru-RU" dirty="0" smtClean="0"/>
              <a:t>работы;</a:t>
            </a:r>
            <a:endParaRPr lang="ru-RU" dirty="0"/>
          </a:p>
          <a:p>
            <a:r>
              <a:rPr lang="ru-RU" dirty="0" smtClean="0"/>
              <a:t>формирования </a:t>
            </a:r>
            <a:r>
              <a:rPr lang="ru-RU" dirty="0"/>
              <a:t>отчетов модуля МСОКО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выполнение практического задания по заполнению протокола контрольной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2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Отчет «Протокол контрольных работ»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85" y="2132856"/>
            <a:ext cx="8364430" cy="355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683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Отчет «Протокол контрольных работ»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53484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256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Отчет «Протокол контрольных работ»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060848"/>
            <a:ext cx="815560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965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Выполнение </a:t>
            </a:r>
            <a:r>
              <a:rPr lang="ru-RU" sz="3200" dirty="0"/>
              <a:t>практического задания по заполнению протокола контрольной </a:t>
            </a:r>
            <a:r>
              <a:rPr lang="ru-RU" sz="3200" dirty="0" smtClean="0"/>
              <a:t>работы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Будет проходить в учебных кабинетах.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0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Условие работы с модулем МСОКО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Предметы и их связь с </a:t>
            </a:r>
            <a:r>
              <a:rPr lang="ru-RU" dirty="0" smtClean="0"/>
              <a:t>КЭС (Коды элементов содержания)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6"/>
          <a:stretch/>
        </p:blipFill>
        <p:spPr bwMode="auto">
          <a:xfrm>
            <a:off x="1401215" y="4440178"/>
            <a:ext cx="7427244" cy="208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2" r="35784"/>
          <a:stretch/>
        </p:blipFill>
        <p:spPr bwMode="auto">
          <a:xfrm>
            <a:off x="169092" y="2800364"/>
            <a:ext cx="8651380" cy="220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Создание </a:t>
            </a:r>
            <a:r>
              <a:rPr lang="ru-RU" sz="4000" dirty="0"/>
              <a:t>плана контрольной </a:t>
            </a:r>
            <a:r>
              <a:rPr lang="ru-RU" sz="4000" dirty="0" smtClean="0"/>
              <a:t>работы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План контрольной работы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4261"/>
            <a:ext cx="4392488" cy="567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05" y="2424261"/>
            <a:ext cx="41814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26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Создание </a:t>
            </a:r>
            <a:r>
              <a:rPr lang="ru-RU" sz="4000" dirty="0"/>
              <a:t>плана контрольной </a:t>
            </a:r>
            <a:r>
              <a:rPr lang="ru-RU" sz="4000" dirty="0" smtClean="0"/>
              <a:t>работы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План контрольной работы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339" y="2492896"/>
            <a:ext cx="473392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75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7" y="1210196"/>
            <a:ext cx="8841325" cy="494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48" y="1052736"/>
            <a:ext cx="866756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1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6" y="908720"/>
            <a:ext cx="730741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4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4" t="61941"/>
          <a:stretch/>
        </p:blipFill>
        <p:spPr bwMode="auto">
          <a:xfrm>
            <a:off x="323528" y="1556792"/>
            <a:ext cx="847012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1835696" y="2420888"/>
            <a:ext cx="720080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4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550</TotalTime>
  <Words>1855</Words>
  <Application>Microsoft Office PowerPoint</Application>
  <PresentationFormat>Экран (4:3)</PresentationFormat>
  <Paragraphs>230</Paragraphs>
  <Slides>23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Мастер-класс</vt:lpstr>
      <vt:lpstr>«Модуль МСОКО. Заполнение протокола контрольной работы»</vt:lpstr>
      <vt:lpstr>Условие работы с модулем МСОКО</vt:lpstr>
      <vt:lpstr>Создание плана контрольной работы</vt:lpstr>
      <vt:lpstr>Создание плана контрольной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Заполнение протокола КР</vt:lpstr>
      <vt:lpstr>Модуль МСОКО</vt:lpstr>
      <vt:lpstr>Отчет «Результаты контрольных работ»</vt:lpstr>
      <vt:lpstr>Отчет «Результаты контрольных работ»</vt:lpstr>
      <vt:lpstr>Отчет «Результаты контрольных работ»</vt:lpstr>
      <vt:lpstr>Отчет «Протокол контрольных работ»</vt:lpstr>
      <vt:lpstr>Отчет «Протокол контрольных работ»</vt:lpstr>
      <vt:lpstr>Отчет «Протокол контрольных работ»</vt:lpstr>
      <vt:lpstr>Отчет «Протокол контрольных работ»</vt:lpstr>
      <vt:lpstr>Выполнение практического задания по заполнению протокола контрольной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Sergey V. Kopninov</dc:creator>
  <cp:lastModifiedBy>Sergey V. Kopninov</cp:lastModifiedBy>
  <cp:revision>27</cp:revision>
  <dcterms:created xsi:type="dcterms:W3CDTF">2015-03-16T06:00:22Z</dcterms:created>
  <dcterms:modified xsi:type="dcterms:W3CDTF">2015-04-07T11:58:53Z</dcterms:modified>
</cp:coreProperties>
</file>